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0"/>
  </p:notesMasterIdLst>
  <p:sldIdLst>
    <p:sldId id="267" r:id="rId2"/>
    <p:sldId id="268" r:id="rId3"/>
    <p:sldId id="269" r:id="rId4"/>
    <p:sldId id="371" r:id="rId5"/>
    <p:sldId id="375" r:id="rId6"/>
    <p:sldId id="383" r:id="rId7"/>
    <p:sldId id="384" r:id="rId8"/>
    <p:sldId id="385" r:id="rId9"/>
    <p:sldId id="393" r:id="rId10"/>
    <p:sldId id="373" r:id="rId11"/>
    <p:sldId id="414" r:id="rId12"/>
    <p:sldId id="394" r:id="rId13"/>
    <p:sldId id="416" r:id="rId14"/>
    <p:sldId id="413" r:id="rId15"/>
    <p:sldId id="409" r:id="rId16"/>
    <p:sldId id="412" r:id="rId17"/>
    <p:sldId id="410" r:id="rId18"/>
    <p:sldId id="401" r:id="rId19"/>
    <p:sldId id="408" r:id="rId20"/>
    <p:sldId id="377" r:id="rId21"/>
    <p:sldId id="402" r:id="rId22"/>
    <p:sldId id="407" r:id="rId23"/>
    <p:sldId id="403" r:id="rId24"/>
    <p:sldId id="404" r:id="rId25"/>
    <p:sldId id="418" r:id="rId26"/>
    <p:sldId id="396" r:id="rId27"/>
    <p:sldId id="390" r:id="rId28"/>
    <p:sldId id="395" r:id="rId29"/>
    <p:sldId id="388" r:id="rId30"/>
    <p:sldId id="381" r:id="rId31"/>
    <p:sldId id="359" r:id="rId32"/>
    <p:sldId id="286" r:id="rId33"/>
    <p:sldId id="363" r:id="rId34"/>
    <p:sldId id="360" r:id="rId35"/>
    <p:sldId id="361" r:id="rId36"/>
    <p:sldId id="362" r:id="rId37"/>
    <p:sldId id="358" r:id="rId38"/>
    <p:sldId id="334" r:id="rId39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9D813F9-F28E-0C44-A346-DEC14CF922E5}">
          <p14:sldIdLst>
            <p14:sldId id="267"/>
            <p14:sldId id="268"/>
            <p14:sldId id="269"/>
            <p14:sldId id="371"/>
            <p14:sldId id="375"/>
            <p14:sldId id="383"/>
            <p14:sldId id="384"/>
            <p14:sldId id="385"/>
            <p14:sldId id="393"/>
            <p14:sldId id="373"/>
            <p14:sldId id="414"/>
            <p14:sldId id="394"/>
            <p14:sldId id="416"/>
            <p14:sldId id="413"/>
            <p14:sldId id="409"/>
            <p14:sldId id="412"/>
            <p14:sldId id="410"/>
            <p14:sldId id="401"/>
            <p14:sldId id="408"/>
            <p14:sldId id="377"/>
            <p14:sldId id="402"/>
            <p14:sldId id="407"/>
            <p14:sldId id="403"/>
            <p14:sldId id="404"/>
            <p14:sldId id="418"/>
            <p14:sldId id="396"/>
            <p14:sldId id="390"/>
            <p14:sldId id="395"/>
            <p14:sldId id="388"/>
            <p14:sldId id="381"/>
            <p14:sldId id="359"/>
            <p14:sldId id="286"/>
            <p14:sldId id="363"/>
            <p14:sldId id="360"/>
            <p14:sldId id="361"/>
            <p14:sldId id="362"/>
            <p14:sldId id="358"/>
            <p14:sldId id="33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56A0"/>
    <a:srgbClr val="B1C1E4"/>
    <a:srgbClr val="000099"/>
    <a:srgbClr val="D1D1D1"/>
    <a:srgbClr val="B9B9B9"/>
    <a:srgbClr val="F1F1F1"/>
    <a:srgbClr val="A6A6A6"/>
    <a:srgbClr val="595959"/>
    <a:srgbClr val="FBFBFB"/>
    <a:srgbClr val="FC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4"/>
    <p:restoredTop sz="94719"/>
  </p:normalViewPr>
  <p:slideViewPr>
    <p:cSldViewPr snapToGrid="0">
      <p:cViewPr>
        <p:scale>
          <a:sx n="130" d="100"/>
          <a:sy n="130" d="100"/>
        </p:scale>
        <p:origin x="756" y="-10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72690794461567709"/>
          <c:y val="0.1529084276214025"/>
          <c:w val="0.10289613770770553"/>
          <c:h val="0.76647618344226265"/>
        </c:manualLayout>
      </c:layout>
      <c:barChart>
        <c:barDir val="bar"/>
        <c:grouping val="clustered"/>
        <c:varyColors val="0"/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27"/>
        <c:overlap val="-48"/>
        <c:axId val="186770296"/>
        <c:axId val="186765984"/>
      </c:barChart>
      <c:catAx>
        <c:axId val="1867702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6765984"/>
        <c:crosses val="autoZero"/>
        <c:auto val="1"/>
        <c:lblAlgn val="ctr"/>
        <c:lblOffset val="100"/>
        <c:noMultiLvlLbl val="0"/>
      </c:catAx>
      <c:valAx>
        <c:axId val="186765984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extTo"/>
        <c:crossAx val="18677029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4657208149388311"/>
          <c:y val="7.4976407947966603E-2"/>
          <c:w val="0.41854047734500277"/>
          <c:h val="0.829227948904911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756A0"/>
            </a:solidFill>
            <a:ln>
              <a:noFill/>
            </a:ln>
            <a:effectLst>
              <a:softEdge rad="0"/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B1C1E4"/>
              </a:solidFill>
              <a:ln>
                <a:noFill/>
              </a:ln>
              <a:effectLst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1-74CC-7149-9EE5-F5E81176CC68}"/>
              </c:ext>
            </c:extLst>
          </c:dPt>
          <c:dPt>
            <c:idx val="1"/>
            <c:invertIfNegative val="0"/>
            <c:bubble3D val="0"/>
            <c:spPr>
              <a:solidFill>
                <a:srgbClr val="B1C1E4"/>
              </a:solidFill>
              <a:ln>
                <a:noFill/>
              </a:ln>
              <a:effectLst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3-74CC-7149-9EE5-F5E81176CC68}"/>
              </c:ext>
            </c:extLst>
          </c:dPt>
          <c:dPt>
            <c:idx val="2"/>
            <c:invertIfNegative val="0"/>
            <c:bubble3D val="0"/>
            <c:spPr>
              <a:solidFill>
                <a:srgbClr val="4756A0"/>
              </a:solidFill>
              <a:ln>
                <a:noFill/>
              </a:ln>
              <a:effectLst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5-74CC-7149-9EE5-F5E81176CC6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ru-RU" dirty="0"/>
                      <a:t>44789 руб.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74CC-7149-9EE5-F5E81176CC6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dirty="0"/>
                      <a:t>48945 руб.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74CC-7149-9EE5-F5E81176CC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rgbClr val="4756A0"/>
                    </a:solidFill>
                    <a:latin typeface="Arial Black" panose="020B0604020202020204" pitchFamily="34" charset="0"/>
                    <a:ea typeface="+mn-ea"/>
                    <a:cs typeface="Arial Black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2"/>
                <c:pt idx="0">
                  <c:v>малый и микро бизнес</c:v>
                </c:pt>
                <c:pt idx="1">
                  <c:v>крупные и средние предприятия</c:v>
                </c:pt>
              </c:strCache>
            </c:strRef>
          </c:cat>
          <c:val>
            <c:numRef>
              <c:f>Лист1!$B$2:$B$4</c:f>
              <c:numCache>
                <c:formatCode>#,##0\ [$₽-419]</c:formatCode>
                <c:ptCount val="3"/>
                <c:pt idx="0">
                  <c:v>0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4CC-7149-9EE5-F5E81176CC6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86766768"/>
        <c:axId val="110149096"/>
      </c:barChart>
      <c:catAx>
        <c:axId val="1867667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 algn="just">
              <a:defRPr sz="8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10149096"/>
        <c:crosses val="autoZero"/>
        <c:auto val="1"/>
        <c:lblAlgn val="ctr"/>
        <c:lblOffset val="100"/>
        <c:noMultiLvlLbl val="0"/>
      </c:catAx>
      <c:valAx>
        <c:axId val="110149096"/>
        <c:scaling>
          <c:orientation val="minMax"/>
        </c:scaling>
        <c:delete val="1"/>
        <c:axPos val="b"/>
        <c:numFmt formatCode="#,##0\ [$₽-419]" sourceLinked="1"/>
        <c:majorTickMark val="none"/>
        <c:minorTickMark val="none"/>
        <c:tickLblPos val="nextTo"/>
        <c:crossAx val="186766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"/>
          <c:y val="6.4022487713606774E-2"/>
          <c:w val="0.5"/>
          <c:h val="0.829227948904911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rgbClr val="B1C1E4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B1C1E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D2E-2D4B-B55A-631E22352E35}"/>
              </c:ext>
            </c:extLst>
          </c:dPt>
          <c:dPt>
            <c:idx val="1"/>
            <c:invertIfNegative val="0"/>
            <c:bubble3D val="0"/>
            <c:spPr>
              <a:solidFill>
                <a:srgbClr val="B1C1E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D2E-2D4B-B55A-631E22352E35}"/>
              </c:ext>
            </c:extLst>
          </c:dPt>
          <c:dPt>
            <c:idx val="2"/>
            <c:invertIfNegative val="0"/>
            <c:bubble3D val="0"/>
            <c:spPr>
              <a:solidFill>
                <a:srgbClr val="B1C1E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D2E-2D4B-B55A-631E22352E35}"/>
              </c:ext>
            </c:extLst>
          </c:dPt>
          <c:dPt>
            <c:idx val="3"/>
            <c:invertIfNegative val="0"/>
            <c:bubble3D val="0"/>
            <c:spPr>
              <a:solidFill>
                <a:srgbClr val="B1C1E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D2E-2D4B-B55A-631E22352E35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33728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6D2E-2D4B-B55A-631E22352E35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36550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6D2E-2D4B-B55A-631E22352E35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35703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6D2E-2D4B-B55A-631E22352E35}"/>
                </c:ext>
              </c:extLst>
            </c:dLbl>
            <c:dLbl>
              <c:idx val="3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38255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6D2E-2D4B-B55A-631E22352E35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dirty="0"/>
                      <a:t>47932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7950-476B-86BE-A5D473AEB865}"/>
                </c:ext>
              </c:extLst>
            </c:dLbl>
            <c:dLbl>
              <c:idx val="5"/>
              <c:layout>
                <c:manualLayout>
                  <c:x val="-2.324588257620632E-16"/>
                  <c:y val="3.266768425216982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      52252</a:t>
                    </a:r>
                  </a:p>
                  <a:p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7950-476B-86BE-A5D473AEB865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dirty="0"/>
                      <a:t>66528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A-7950-476B-86BE-A5D473AEB8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600" b="1" i="0" u="none" strike="noStrike" kern="1200" baseline="0">
                    <a:solidFill>
                      <a:srgbClr val="4756A0"/>
                    </a:solidFill>
                    <a:latin typeface="Arial Black" panose="020B0604020202020204" pitchFamily="34" charset="0"/>
                    <a:ea typeface="+mn-ea"/>
                    <a:cs typeface="Arial Black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2">
                  <c:v>образование</c:v>
                </c:pt>
                <c:pt idx="3">
                  <c:v>торговля</c:v>
                </c:pt>
                <c:pt idx="4">
                  <c:v>обрабатывающие производства</c:v>
                </c:pt>
                <c:pt idx="5">
                  <c:v>обеспечение электрической энергией, газом и паром</c:v>
                </c:pt>
                <c:pt idx="6">
                  <c:v>сельское хозяйство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2" formatCode="#\ ##0\ [$₽-419]">
                  <c:v>35702.6</c:v>
                </c:pt>
                <c:pt idx="3" formatCode="#\ ##0\ [$₽-419]">
                  <c:v>38255</c:v>
                </c:pt>
                <c:pt idx="4" formatCode="#\ ##0\ [$₽-419]">
                  <c:v>47932.1</c:v>
                </c:pt>
                <c:pt idx="5" formatCode="#\ ##0\ [$₽-419]">
                  <c:v>52252.1</c:v>
                </c:pt>
                <c:pt idx="6" formatCode="#\ ##0\ [$₽-419]">
                  <c:v>66527.8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6D2E-2D4B-B55A-631E22352E3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2">
                  <c:v>образование</c:v>
                </c:pt>
                <c:pt idx="3">
                  <c:v>торговля</c:v>
                </c:pt>
                <c:pt idx="4">
                  <c:v>обрабатывающие производства</c:v>
                </c:pt>
                <c:pt idx="5">
                  <c:v>обеспечение электрической энергией, газом и паром</c:v>
                </c:pt>
                <c:pt idx="6">
                  <c:v>сельское хозяйство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8-5841-4E64-8D63-52C2191714F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13"/>
        <c:overlap val="-18"/>
        <c:axId val="110149488"/>
        <c:axId val="145559752"/>
      </c:barChart>
      <c:catAx>
        <c:axId val="1101494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 algn="just">
              <a:defRPr sz="7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45559752"/>
        <c:crosses val="autoZero"/>
        <c:auto val="1"/>
        <c:lblAlgn val="ctr"/>
        <c:lblOffset val="100"/>
        <c:noMultiLvlLbl val="0"/>
      </c:catAx>
      <c:valAx>
        <c:axId val="1455597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10149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521345193441841"/>
          <c:y val="1.0093565194484445E-2"/>
          <c:w val="0.6610892722345918"/>
          <c:h val="0.9674746077521266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756A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18948137827477421"/>
                  <c:y val="-1.0010983271383605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B0B-BB48-8F4E-2B18E56A5E8D}"/>
                </c:ext>
              </c:extLst>
            </c:dLbl>
            <c:dLbl>
              <c:idx val="1"/>
              <c:layout>
                <c:manualLayout>
                  <c:x val="0.10161744428642588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B0B-BB48-8F4E-2B18E56A5E8D}"/>
                </c:ext>
              </c:extLst>
            </c:dLbl>
            <c:dLbl>
              <c:idx val="2"/>
              <c:layout>
                <c:manualLayout>
                  <c:x val="0.12759870344568686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B0B-BB48-8F4E-2B18E56A5E8D}"/>
                </c:ext>
              </c:extLst>
            </c:dLbl>
            <c:dLbl>
              <c:idx val="3"/>
              <c:layout>
                <c:manualLayout>
                  <c:x val="0.12759870344568686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B0B-BB48-8F4E-2B18E56A5E8D}"/>
                </c:ext>
              </c:extLst>
            </c:dLbl>
            <c:dLbl>
              <c:idx val="4"/>
              <c:layout>
                <c:manualLayout>
                  <c:x val="8.5575111354957004E-2"/>
                  <c:y val="-6.2568645446147532E-1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B0B-BB48-8F4E-2B18E56A5E8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horzOverflow="clip" vert="horz" wrap="square" lIns="0" tIns="0" rIns="0" bIns="0" anchor="ctr" anchorCtr="1">
                <a:spAutoFit/>
              </a:bodyPr>
              <a:lstStyle/>
              <a:p>
                <a:pPr>
                  <a:defRPr sz="600" b="1" i="0" u="none" strike="noStrike" kern="1200" baseline="0">
                    <a:solidFill>
                      <a:srgbClr val="4756A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0.60599999999999998</c:v>
                </c:pt>
                <c:pt idx="1">
                  <c:v>0.20200000000000001</c:v>
                </c:pt>
                <c:pt idx="2">
                  <c:v>0.111</c:v>
                </c:pt>
                <c:pt idx="3">
                  <c:v>8.1000000000000003E-2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B0B-BB48-8F4E-2B18E56A5E8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1F1F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B0B-BB48-8F4E-2B18E56A5E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86769120"/>
        <c:axId val="188986360"/>
      </c:barChart>
      <c:catAx>
        <c:axId val="1867691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88986360"/>
        <c:crosses val="autoZero"/>
        <c:auto val="1"/>
        <c:lblAlgn val="ctr"/>
        <c:lblOffset val="100"/>
        <c:noMultiLvlLbl val="0"/>
      </c:catAx>
      <c:valAx>
        <c:axId val="188986360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186769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521345193441841"/>
          <c:y val="1.0093565194484445E-2"/>
          <c:w val="0.6610892722345918"/>
          <c:h val="0.9674746077521266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756A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19880054287797519"/>
                  <c:y val="-1.0010983271383605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6B4-714B-88A1-E827ED00EAFC}"/>
                </c:ext>
              </c:extLst>
            </c:dLbl>
            <c:dLbl>
              <c:idx val="1"/>
              <c:layout>
                <c:manualLayout>
                  <c:x val="0.11938695215887836"/>
                  <c:y val="2.184239764170900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6B4-714B-88A1-E827ED00EAFC}"/>
                </c:ext>
              </c:extLst>
            </c:dLbl>
            <c:dLbl>
              <c:idx val="2"/>
              <c:layout>
                <c:manualLayout>
                  <c:x val="0.10378462471394229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6B4-714B-88A1-E827ED00EAFC}"/>
                </c:ext>
              </c:extLst>
            </c:dLbl>
            <c:dLbl>
              <c:idx val="3"/>
              <c:layout>
                <c:manualLayout>
                  <c:x val="9.646623977591845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6B4-714B-88A1-E827ED00EAFC}"/>
                </c:ext>
              </c:extLst>
            </c:dLbl>
            <c:dLbl>
              <c:idx val="4"/>
              <c:layout>
                <c:manualLayout>
                  <c:x val="2.4650414016647297E-2"/>
                  <c:y val="-6.2568645446147532E-1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6B4-714B-88A1-E827ED00EAF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horzOverflow="clip" vert="horz" wrap="square" lIns="0" tIns="0" rIns="0" bIns="0" anchor="ctr" anchorCtr="1">
                <a:spAutoFit/>
              </a:bodyPr>
              <a:lstStyle/>
              <a:p>
                <a:pPr>
                  <a:defRPr sz="600" b="1" i="0" u="none" strike="noStrike" kern="1200" baseline="0">
                    <a:solidFill>
                      <a:srgbClr val="4756A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 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0.57599999999999996</c:v>
                </c:pt>
                <c:pt idx="1">
                  <c:v>0.222</c:v>
                </c:pt>
                <c:pt idx="2">
                  <c:v>6.0999999999999999E-2</c:v>
                </c:pt>
                <c:pt idx="3">
                  <c:v>0.14099999999999999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6B4-714B-88A1-E827ED00EAF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1F1F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 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6B4-714B-88A1-E827ED00EA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88983224"/>
        <c:axId val="188982048"/>
      </c:barChart>
      <c:catAx>
        <c:axId val="1889832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88982048"/>
        <c:crosses val="autoZero"/>
        <c:auto val="1"/>
        <c:lblAlgn val="ctr"/>
        <c:lblOffset val="100"/>
        <c:noMultiLvlLbl val="0"/>
      </c:catAx>
      <c:valAx>
        <c:axId val="188982048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1889832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521345193441841"/>
          <c:y val="1.0093565194484445E-2"/>
          <c:w val="0.6610892722345918"/>
          <c:h val="0.9674746077521266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756A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19880054287797519"/>
                  <c:y val="-1.0010983271383605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05D-724B-B20F-F0C2DB9EBDDC}"/>
                </c:ext>
              </c:extLst>
            </c:dLbl>
            <c:dLbl>
              <c:idx val="1"/>
              <c:layout>
                <c:manualLayout>
                  <c:x val="0.14230766454183841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05D-724B-B20F-F0C2DB9EBDDC}"/>
                </c:ext>
              </c:extLst>
            </c:dLbl>
            <c:dLbl>
              <c:idx val="2"/>
              <c:layout>
                <c:manualLayout>
                  <c:x val="0.10378462471394229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05D-724B-B20F-F0C2DB9EBDDC}"/>
                </c:ext>
              </c:extLst>
            </c:dLbl>
            <c:dLbl>
              <c:idx val="3"/>
              <c:layout>
                <c:manualLayout>
                  <c:x val="9.646623977591845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05D-724B-B20F-F0C2DB9EBDDC}"/>
                </c:ext>
              </c:extLst>
            </c:dLbl>
            <c:dLbl>
              <c:idx val="4"/>
              <c:layout>
                <c:manualLayout>
                  <c:x val="2.4650414016647297E-2"/>
                  <c:y val="-6.2568645446147532E-1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05D-724B-B20F-F0C2DB9EBD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horzOverflow="clip" vert="horz" wrap="square" lIns="0" tIns="0" rIns="0" bIns="0" anchor="ctr" anchorCtr="1">
                <a:spAutoFit/>
              </a:bodyPr>
              <a:lstStyle/>
              <a:p>
                <a:pPr>
                  <a:defRPr sz="600" b="1" i="0" u="none" strike="noStrike" kern="1200" baseline="0">
                    <a:solidFill>
                      <a:srgbClr val="4756A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0.40600000000000003</c:v>
                </c:pt>
                <c:pt idx="1">
                  <c:v>0.313</c:v>
                </c:pt>
                <c:pt idx="2">
                  <c:v>3.1E-2</c:v>
                </c:pt>
                <c:pt idx="3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05D-724B-B20F-F0C2DB9EBDD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1F1F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05D-724B-B20F-F0C2DB9EBD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88984400"/>
        <c:axId val="188984792"/>
      </c:barChart>
      <c:catAx>
        <c:axId val="1889844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88984792"/>
        <c:crosses val="autoZero"/>
        <c:auto val="1"/>
        <c:lblAlgn val="ctr"/>
        <c:lblOffset val="100"/>
        <c:noMultiLvlLbl val="0"/>
      </c:catAx>
      <c:valAx>
        <c:axId val="18898479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18898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521345193441841"/>
          <c:y val="1.0093565194484445E-2"/>
          <c:w val="0.6610892722345918"/>
          <c:h val="0.9674746077521266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756A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10836876719053429"/>
                  <c:y val="-1.0010983271383605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A7E-5846-BE71-A5093F4F9B4F}"/>
                </c:ext>
              </c:extLst>
            </c:dLbl>
            <c:dLbl>
              <c:idx val="1"/>
              <c:layout>
                <c:manualLayout>
                  <c:x val="0.23221424910302418"/>
                  <c:y val="-4.368479528341801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A7E-5846-BE71-A5093F4F9B4F}"/>
                </c:ext>
              </c:extLst>
            </c:dLbl>
            <c:dLbl>
              <c:idx val="2"/>
              <c:layout>
                <c:manualLayout>
                  <c:x val="0.1131521574346127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A7E-5846-BE71-A5093F4F9B4F}"/>
                </c:ext>
              </c:extLst>
            </c:dLbl>
            <c:dLbl>
              <c:idx val="3"/>
              <c:layout>
                <c:manualLayout>
                  <c:x val="8.0937547375488195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A7E-5846-BE71-A5093F4F9B4F}"/>
                </c:ext>
              </c:extLst>
            </c:dLbl>
            <c:dLbl>
              <c:idx val="4"/>
              <c:layout>
                <c:manualLayout>
                  <c:x val="7.1499628215216465E-2"/>
                  <c:y val="-6.2568645446147532E-1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14D-4F0E-9CAE-DCAB607C1AA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horzOverflow="clip" vert="horz" wrap="square" lIns="0" tIns="0" rIns="0" bIns="0" anchor="ctr" anchorCtr="1">
                <a:spAutoFit/>
              </a:bodyPr>
              <a:lstStyle/>
              <a:p>
                <a:pPr>
                  <a:defRPr sz="600" b="1" i="0" u="none" strike="noStrike" kern="1200" baseline="0">
                    <a:solidFill>
                      <a:srgbClr val="4756A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1">
                  <c:v>удовлетворен</c:v>
                </c:pt>
                <c:pt idx="2">
                  <c:v>скорее да, чем нет</c:v>
                </c:pt>
                <c:pt idx="3">
                  <c:v>скорее нет, чем да</c:v>
                </c:pt>
                <c:pt idx="4">
                  <c:v>неудовлетворен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1">
                  <c:v>0.84899999999999998</c:v>
                </c:pt>
                <c:pt idx="2">
                  <c:v>0.13200000000000001</c:v>
                </c:pt>
                <c:pt idx="3">
                  <c:v>0</c:v>
                </c:pt>
                <c:pt idx="4">
                  <c:v>1.9E-2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A7E-5846-BE71-A5093F4F9B4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1F1F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1">
                  <c:v>удовлетворен</c:v>
                </c:pt>
                <c:pt idx="2">
                  <c:v>скорее да, чем нет</c:v>
                </c:pt>
                <c:pt idx="3">
                  <c:v>скорее нет, чем да</c:v>
                </c:pt>
                <c:pt idx="4">
                  <c:v>неудовлетворен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A7E-5846-BE71-A5093F4F9B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88984008"/>
        <c:axId val="188980872"/>
      </c:barChart>
      <c:catAx>
        <c:axId val="1889840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88980872"/>
        <c:crosses val="autoZero"/>
        <c:auto val="1"/>
        <c:lblAlgn val="ctr"/>
        <c:lblOffset val="100"/>
        <c:noMultiLvlLbl val="0"/>
      </c:catAx>
      <c:valAx>
        <c:axId val="18898087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1889840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521345193441841"/>
          <c:y val="1.0093565194484445E-2"/>
          <c:w val="0.6610892722345918"/>
          <c:h val="0.9674746077521266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756A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19880054287797511"/>
                  <c:y val="-2.184239764170910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212-634C-A62A-12AA39319824}"/>
                </c:ext>
              </c:extLst>
            </c:dLbl>
            <c:dLbl>
              <c:idx val="1"/>
              <c:layout>
                <c:manualLayout>
                  <c:x val="0.16981251940139042"/>
                  <c:y val="-1.3877787807814457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475797893460196"/>
                      <c:h val="0.195759479084614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212-634C-A62A-12AA39319824}"/>
                </c:ext>
              </c:extLst>
            </c:dLbl>
            <c:dLbl>
              <c:idx val="2"/>
              <c:layout>
                <c:manualLayout>
                  <c:x val="0.12212119462031028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212-634C-A62A-12AA39319824}"/>
                </c:ext>
              </c:extLst>
            </c:dLbl>
            <c:dLbl>
              <c:idx val="3"/>
              <c:layout>
                <c:manualLayout>
                  <c:x val="0.1239710946354704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212-634C-A62A-12AA39319824}"/>
                </c:ext>
              </c:extLst>
            </c:dLbl>
            <c:dLbl>
              <c:idx val="4"/>
              <c:layout>
                <c:manualLayout>
                  <c:x val="2.4650414016647297E-2"/>
                  <c:y val="-6.2568645446147532E-1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212-634C-A62A-12AA3931982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horzOverflow="clip" vert="horz" wrap="square" lIns="0" tIns="0" rIns="0" bIns="0" anchor="ctr" anchorCtr="1">
                <a:spAutoFit/>
              </a:bodyPr>
              <a:lstStyle/>
              <a:p>
                <a:pPr>
                  <a:defRPr sz="600" b="1" i="0" u="none" strike="noStrike" kern="1200" baseline="0">
                    <a:solidFill>
                      <a:srgbClr val="4756A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0.222</c:v>
                </c:pt>
                <c:pt idx="1">
                  <c:v>0.64600000000000002</c:v>
                </c:pt>
                <c:pt idx="2">
                  <c:v>6.0999999999999999E-2</c:v>
                </c:pt>
                <c:pt idx="3">
                  <c:v>7.0999999999999994E-2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212-634C-A62A-12AA3931982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1F1F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212-634C-A62A-12AA393198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88982440"/>
        <c:axId val="188985184"/>
      </c:barChart>
      <c:catAx>
        <c:axId val="1889824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88985184"/>
        <c:crosses val="autoZero"/>
        <c:auto val="1"/>
        <c:lblAlgn val="ctr"/>
        <c:lblOffset val="100"/>
        <c:noMultiLvlLbl val="0"/>
      </c:catAx>
      <c:valAx>
        <c:axId val="188985184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188982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521345193441841"/>
          <c:y val="1.0093565194484445E-2"/>
          <c:w val="0.6610892722345918"/>
          <c:h val="0.9674746077521266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756A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20338468535456708"/>
                  <c:y val="-1.0010983271383605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DE7-8647-B230-7DCE5B9EB0F1}"/>
                </c:ext>
              </c:extLst>
            </c:dLbl>
            <c:dLbl>
              <c:idx val="1"/>
              <c:layout>
                <c:manualLayout>
                  <c:x val="8.271381234614246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E7-8647-B230-7DCE5B9EB0F1}"/>
                </c:ext>
              </c:extLst>
            </c:dLbl>
            <c:dLbl>
              <c:idx val="2"/>
              <c:layout>
                <c:manualLayout>
                  <c:x val="9.461633976075829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DE7-8647-B230-7DCE5B9EB0F1}"/>
                </c:ext>
              </c:extLst>
            </c:dLbl>
            <c:dLbl>
              <c:idx val="3"/>
              <c:layout>
                <c:manualLayout>
                  <c:x val="0.1239710946354704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DE7-8647-B230-7DCE5B9EB0F1}"/>
                </c:ext>
              </c:extLst>
            </c:dLbl>
            <c:dLbl>
              <c:idx val="4"/>
              <c:layout>
                <c:manualLayout>
                  <c:x val="7.9660123735751265E-2"/>
                  <c:y val="-6.2568645446147532E-1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DE7-8647-B230-7DCE5B9EB0F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horzOverflow="clip" vert="horz" wrap="square" lIns="0" tIns="0" rIns="0" bIns="0" anchor="ctr" anchorCtr="1">
                <a:spAutoFit/>
              </a:bodyPr>
              <a:lstStyle/>
              <a:p>
                <a:pPr>
                  <a:defRPr sz="600" b="1" i="0" u="none" strike="noStrike" kern="1200" baseline="0">
                    <a:solidFill>
                      <a:srgbClr val="4756A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0.626</c:v>
                </c:pt>
                <c:pt idx="1">
                  <c:v>0.192</c:v>
                </c:pt>
                <c:pt idx="2">
                  <c:v>9.0999999999999998E-2</c:v>
                </c:pt>
                <c:pt idx="3">
                  <c:v>9.0999999999999998E-2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DE7-8647-B230-7DCE5B9EB0F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1F1F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4"/>
                <c:pt idx="0">
                  <c:v>удовлетворен</c:v>
                </c:pt>
                <c:pt idx="1">
                  <c:v>скорее да, чем нет</c:v>
                </c:pt>
                <c:pt idx="2">
                  <c:v>скорее нет, чем да</c:v>
                </c:pt>
                <c:pt idx="3">
                  <c:v>неудовлетворен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DE7-8647-B230-7DCE5B9EB0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88985968"/>
        <c:axId val="188986752"/>
      </c:barChart>
      <c:catAx>
        <c:axId val="1889859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88986752"/>
        <c:crosses val="autoZero"/>
        <c:auto val="1"/>
        <c:lblAlgn val="ctr"/>
        <c:lblOffset val="100"/>
        <c:noMultiLvlLbl val="0"/>
      </c:catAx>
      <c:valAx>
        <c:axId val="18898675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188985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DB37D7-8989-964D-A8C1-BF06A633812A}" type="datetimeFigureOut">
              <a:rPr lang="x-none" smtClean="0"/>
              <a:t>27.03.2025</a:t>
            </a:fld>
            <a:endParaRPr lang="x-non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D20CD8-132A-1A42-9C3F-9E9662FD4B9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10699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809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18345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537869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8284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960606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57DA93-4D9C-77CF-5054-BF0A682EC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494490F-0AFD-4883-F4B8-600A1C5284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635C33F-0DE6-2577-5E76-38F880651C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B64622D-47AF-7FD3-B699-477337452E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656312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EE848-E41B-A1B8-4AC0-0D7577460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D2D8F3F-87A9-9214-6BBF-7ADA34AB94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F20DAD4F-891F-3AFF-D81F-EDE67BB05D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5530A5D-6A41-8892-BB6A-9B2EEEE272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426526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FA0D-6428-3827-D96C-1BB124B05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916B94C-70F6-B99C-CB43-DE5BC9AA4D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F8BAAF5-7963-8DEE-5344-3AA996BB52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8C3EC21-D4F7-DE0F-7A01-52679D2165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048281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87960-28E4-7815-99D9-313CF635A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DA2913B-9A35-EB12-F0F4-6B10F339C4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9A7AF89-1190-B616-3F7D-22A7024935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41CCF27-DA1B-E069-F741-60B8BE110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443846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2561FA-9976-CAF5-DD77-B92DDE17F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3D878AB-4BD7-15A7-CB63-B319F6CB56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268BAC2-3D8D-FED3-772D-3D3029876A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66881B8-A6F6-C951-5903-60E3EE9087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88626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A78B7-45C9-6973-AA8F-F0E752135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D37853A-B8AF-55A1-7B01-3E1F40E2AC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6B8B35C-4133-E1D6-9F51-498BF5B2B6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F0A3BA0-D286-A1E5-3AB7-E4C28AD8A6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218455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F79C1-152E-6DD3-914F-0975F6064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3440153-E37B-8928-C321-4FF7191F96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B100BCA-CCC8-C840-A107-7B63A6D37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CBA88BC-B174-F26A-60B2-81DA885D49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912661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6BCC1B-C639-1BB8-956F-A6C62B6E8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DF1485FD-BE14-D346-9FB3-2D5150BEAB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5966B83-3494-8F01-AF2D-1BEBA2A72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F3A82F7-7F86-790C-AC05-42214FC789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10114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D705B-9ADB-9A05-9905-BB30C3ADA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1093B7A-B1E7-CA62-6D05-363994A102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9B49D30-C630-94DC-8109-EE9CAFA25C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83E5A0A-E621-49DB-94A4-9AE29842E8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379166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FBC2B-3D3B-A620-2B50-897CB7596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BC66017F-911B-DACE-F3DA-90E1F118D3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B64317A-118B-3084-C73D-A03300587C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0535602-0E5A-E078-5840-1ABA122566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56686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31559-EADC-79EB-7F8B-04D573827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9AC4695-8094-06C7-FE0F-93C5DEBC1D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05C56B6-71B7-84DB-5AF2-66510E68B5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CDA50FF-5113-9FAF-68FB-99BD561CEB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346235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E5B55-D29D-80FE-F0DE-7D3594B46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0FB5411-F93B-2173-942B-083CE1A1C0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627847D-F29A-E4E8-FBFD-69FB8A0EAA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CD6BE24-4CFA-E703-FC78-9B770F7806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365181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163275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7F9D7-69DD-4EB2-972F-98B824971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B7D7F1A-BE5B-66EE-342D-3538B66086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4178875-FF37-EE86-DAD7-380DFAB7B5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B63DEEC-3F28-764A-E6C2-61F16D030F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535772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192970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30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984639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32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096918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33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59983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34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266873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35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818734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36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193743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37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2724446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38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3593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8016-56EC-0A43-ADB2-8D6B320CC239}" type="datetime1">
              <a:rPr lang="ru-RU" smtClean="0"/>
              <a:t>27.03.2025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62644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3C6A-949B-8546-BF85-B80F61ADB7C8}" type="datetime1">
              <a:rPr lang="ru-RU" smtClean="0"/>
              <a:t>27.03.2025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99226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B1187-46BE-9D44-A2D2-7AB336D6874D}" type="datetime1">
              <a:rPr lang="ru-RU" smtClean="0"/>
              <a:t>27.03.2025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43686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ED714-477C-8E4F-80B2-8100E37C6C45}" type="datetime1">
              <a:rPr lang="ru-RU" smtClean="0"/>
              <a:t>27.03.2025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41443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9CC66-20DE-6A40-94F2-95386CD16213}" type="datetime1">
              <a:rPr lang="ru-RU" smtClean="0"/>
              <a:t>27.03.2025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10799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66C4-FF1D-DE42-949B-EFC34EECAF9A}" type="datetime1">
              <a:rPr lang="ru-RU" smtClean="0"/>
              <a:t>27.03.2025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20264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60058-7471-E142-87EA-3597FEA11B8A}" type="datetime1">
              <a:rPr lang="ru-RU" smtClean="0"/>
              <a:t>27.03.2025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67107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EBD9B-40A4-764D-8305-4622582737AA}" type="datetime1">
              <a:rPr lang="ru-RU" smtClean="0"/>
              <a:t>27.03.2025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07033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4F-07BA-6243-AF5E-D22E108E4987}" type="datetime1">
              <a:rPr lang="ru-RU" smtClean="0"/>
              <a:t>27.03.2025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32521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25D4-5D07-C84F-8F5B-C0FCE56BAA04}" type="datetime1">
              <a:rPr lang="ru-RU" smtClean="0"/>
              <a:t>27.03.2025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0939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25FE6-9F58-E04A-AF5D-E0D3CED08D0B}" type="datetime1">
              <a:rPr lang="ru-RU" smtClean="0"/>
              <a:t>27.03.2025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55683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9ACFB-CE6A-F744-9AEA-E08B5B8BAE3D}" type="datetime1">
              <a:rPr lang="ru-RU" smtClean="0"/>
              <a:t>27.03.2025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99224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7.xml"/><Relationship Id="rId18" Type="http://schemas.openxmlformats.org/officeDocument/2006/relationships/slide" Target="slide22.xml"/><Relationship Id="rId26" Type="http://schemas.openxmlformats.org/officeDocument/2006/relationships/slide" Target="slide37.xml"/><Relationship Id="rId3" Type="http://schemas.openxmlformats.org/officeDocument/2006/relationships/slide" Target="slide4.xml"/><Relationship Id="rId21" Type="http://schemas.openxmlformats.org/officeDocument/2006/relationships/slide" Target="slide27.xml"/><Relationship Id="rId7" Type="http://schemas.openxmlformats.org/officeDocument/2006/relationships/slide" Target="slide8.xml"/><Relationship Id="rId12" Type="http://schemas.openxmlformats.org/officeDocument/2006/relationships/slide" Target="slide16.xml"/><Relationship Id="rId17" Type="http://schemas.openxmlformats.org/officeDocument/2006/relationships/slide" Target="slide21.xml"/><Relationship Id="rId25" Type="http://schemas.openxmlformats.org/officeDocument/2006/relationships/slide" Target="slide32.xml"/><Relationship Id="rId2" Type="http://schemas.openxmlformats.org/officeDocument/2006/relationships/slide" Target="slide3.xml"/><Relationship Id="rId16" Type="http://schemas.openxmlformats.org/officeDocument/2006/relationships/slide" Target="slide20.xml"/><Relationship Id="rId20" Type="http://schemas.openxmlformats.org/officeDocument/2006/relationships/slide" Target="slide28.xml"/><Relationship Id="rId29" Type="http://schemas.openxmlformats.org/officeDocument/2006/relationships/slide" Target="slide2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15.xml"/><Relationship Id="rId24" Type="http://schemas.openxmlformats.org/officeDocument/2006/relationships/slide" Target="slide31.xml"/><Relationship Id="rId5" Type="http://schemas.openxmlformats.org/officeDocument/2006/relationships/slide" Target="slide6.xml"/><Relationship Id="rId15" Type="http://schemas.openxmlformats.org/officeDocument/2006/relationships/slide" Target="slide19.xml"/><Relationship Id="rId23" Type="http://schemas.openxmlformats.org/officeDocument/2006/relationships/slide" Target="slide30.xml"/><Relationship Id="rId28" Type="http://schemas.openxmlformats.org/officeDocument/2006/relationships/slide" Target="slide26.xml"/><Relationship Id="rId10" Type="http://schemas.openxmlformats.org/officeDocument/2006/relationships/slide" Target="slide14.xml"/><Relationship Id="rId19" Type="http://schemas.openxmlformats.org/officeDocument/2006/relationships/slide" Target="slide24.xml"/><Relationship Id="rId31" Type="http://schemas.openxmlformats.org/officeDocument/2006/relationships/image" Target="../media/image1.png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8.xml"/><Relationship Id="rId22" Type="http://schemas.openxmlformats.org/officeDocument/2006/relationships/slide" Target="slide29.xml"/><Relationship Id="rId27" Type="http://schemas.openxmlformats.org/officeDocument/2006/relationships/slide" Target="slide33.xml"/><Relationship Id="rId30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12" Type="http://schemas.openxmlformats.org/officeDocument/2006/relationships/image" Target="../media/image14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sv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svg"/><Relationship Id="rId14" Type="http://schemas.openxmlformats.org/officeDocument/2006/relationships/image" Target="../media/image16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svg"/><Relationship Id="rId10" Type="http://schemas.openxmlformats.org/officeDocument/2006/relationships/image" Target="../media/image26.jpg"/><Relationship Id="rId4" Type="http://schemas.openxmlformats.org/officeDocument/2006/relationships/image" Target="../media/image20.png"/><Relationship Id="rId9" Type="http://schemas.openxmlformats.org/officeDocument/2006/relationships/image" Target="../media/image2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chart" Target="../charts/chart2.xml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13" Type="http://schemas.openxmlformats.org/officeDocument/2006/relationships/image" Target="../media/image41.png"/><Relationship Id="rId18" Type="http://schemas.openxmlformats.org/officeDocument/2006/relationships/image" Target="../media/image4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svg"/><Relationship Id="rId17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44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sv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38.svg"/><Relationship Id="rId19" Type="http://schemas.openxmlformats.org/officeDocument/2006/relationships/image" Target="../media/image47.png"/><Relationship Id="rId4" Type="http://schemas.openxmlformats.org/officeDocument/2006/relationships/image" Target="../media/image32.svg"/><Relationship Id="rId9" Type="http://schemas.openxmlformats.org/officeDocument/2006/relationships/image" Target="../media/image37.png"/><Relationship Id="rId14" Type="http://schemas.openxmlformats.org/officeDocument/2006/relationships/image" Target="../media/image4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sv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svg"/><Relationship Id="rId5" Type="http://schemas.openxmlformats.org/officeDocument/2006/relationships/image" Target="../media/image50.png"/><Relationship Id="rId10" Type="http://schemas.openxmlformats.org/officeDocument/2006/relationships/image" Target="../media/image55.svg"/><Relationship Id="rId4" Type="http://schemas.openxmlformats.org/officeDocument/2006/relationships/image" Target="../media/image49.svg"/><Relationship Id="rId9" Type="http://schemas.openxmlformats.org/officeDocument/2006/relationships/image" Target="../media/image5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7" Type="http://schemas.openxmlformats.org/officeDocument/2006/relationships/chart" Target="../charts/chart9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13" Type="http://schemas.openxmlformats.org/officeDocument/2006/relationships/image" Target="../media/image66.webp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web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svg"/><Relationship Id="rId11" Type="http://schemas.openxmlformats.org/officeDocument/2006/relationships/image" Target="../media/image64.jpg"/><Relationship Id="rId5" Type="http://schemas.openxmlformats.org/officeDocument/2006/relationships/image" Target="../media/image58.png"/><Relationship Id="rId10" Type="http://schemas.openxmlformats.org/officeDocument/2006/relationships/image" Target="../media/image63.jfif"/><Relationship Id="rId4" Type="http://schemas.openxmlformats.org/officeDocument/2006/relationships/image" Target="../media/image57.svg"/><Relationship Id="rId9" Type="http://schemas.openxmlformats.org/officeDocument/2006/relationships/image" Target="../media/image62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g"/><Relationship Id="rId3" Type="http://schemas.openxmlformats.org/officeDocument/2006/relationships/image" Target="../media/image68.webp"/><Relationship Id="rId7" Type="http://schemas.openxmlformats.org/officeDocument/2006/relationships/image" Target="../media/image72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fif"/><Relationship Id="rId5" Type="http://schemas.openxmlformats.org/officeDocument/2006/relationships/image" Target="../media/image70.jpg"/><Relationship Id="rId4" Type="http://schemas.openxmlformats.org/officeDocument/2006/relationships/image" Target="../media/image69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g"/><Relationship Id="rId3" Type="http://schemas.openxmlformats.org/officeDocument/2006/relationships/image" Target="../media/image74.jpg"/><Relationship Id="rId7" Type="http://schemas.openxmlformats.org/officeDocument/2006/relationships/image" Target="../media/image78.web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webp"/><Relationship Id="rId5" Type="http://schemas.openxmlformats.org/officeDocument/2006/relationships/image" Target="../media/image76.webp"/><Relationship Id="rId4" Type="http://schemas.openxmlformats.org/officeDocument/2006/relationships/image" Target="../media/image7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g"/><Relationship Id="rId4" Type="http://schemas.openxmlformats.org/officeDocument/2006/relationships/image" Target="../media/image82.jf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sv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svg"/><Relationship Id="rId5" Type="http://schemas.openxmlformats.org/officeDocument/2006/relationships/image" Target="../media/image87.png"/><Relationship Id="rId10" Type="http://schemas.openxmlformats.org/officeDocument/2006/relationships/image" Target="../media/image92.svg"/><Relationship Id="rId4" Type="http://schemas.openxmlformats.org/officeDocument/2006/relationships/image" Target="../media/image86.svg"/><Relationship Id="rId9" Type="http://schemas.openxmlformats.org/officeDocument/2006/relationships/image" Target="../media/image9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6.svg"/><Relationship Id="rId5" Type="http://schemas.openxmlformats.org/officeDocument/2006/relationships/image" Target="../media/image95.png"/><Relationship Id="rId4" Type="http://schemas.openxmlformats.org/officeDocument/2006/relationships/image" Target="../media/image94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6.svg"/><Relationship Id="rId5" Type="http://schemas.openxmlformats.org/officeDocument/2006/relationships/image" Target="../media/image95.png"/><Relationship Id="rId4" Type="http://schemas.openxmlformats.org/officeDocument/2006/relationships/image" Target="../media/image94.sv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svg"/><Relationship Id="rId3" Type="http://schemas.openxmlformats.org/officeDocument/2006/relationships/image" Target="../media/image97.png"/><Relationship Id="rId7" Type="http://schemas.openxmlformats.org/officeDocument/2006/relationships/image" Target="../media/image9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102.svg"/><Relationship Id="rId4" Type="http://schemas.openxmlformats.org/officeDocument/2006/relationships/image" Target="../media/image98.svg"/><Relationship Id="rId9" Type="http://schemas.openxmlformats.org/officeDocument/2006/relationships/image" Target="../media/image10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7.svg"/><Relationship Id="rId5" Type="http://schemas.openxmlformats.org/officeDocument/2006/relationships/image" Target="../media/image106.png"/><Relationship Id="rId10" Type="http://schemas.openxmlformats.org/officeDocument/2006/relationships/image" Target="../media/image111.png"/><Relationship Id="rId4" Type="http://schemas.openxmlformats.org/officeDocument/2006/relationships/image" Target="../media/image105.svg"/><Relationship Id="rId9" Type="http://schemas.openxmlformats.org/officeDocument/2006/relationships/image" Target="../media/image11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svg"/><Relationship Id="rId3" Type="http://schemas.openxmlformats.org/officeDocument/2006/relationships/image" Target="../media/image112.png"/><Relationship Id="rId7" Type="http://schemas.openxmlformats.org/officeDocument/2006/relationships/image" Target="../media/image1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sv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svg"/><Relationship Id="rId3" Type="http://schemas.openxmlformats.org/officeDocument/2006/relationships/image" Target="../media/image95.png"/><Relationship Id="rId7" Type="http://schemas.openxmlformats.org/officeDocument/2006/relationships/image" Target="../media/image1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svg"/><Relationship Id="rId5" Type="http://schemas.openxmlformats.org/officeDocument/2006/relationships/image" Target="../media/image93.png"/><Relationship Id="rId4" Type="http://schemas.openxmlformats.org/officeDocument/2006/relationships/image" Target="../media/image96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image" Target="../media/image121.png"/><Relationship Id="rId7" Type="http://schemas.openxmlformats.org/officeDocument/2006/relationships/image" Target="../media/image1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4.png"/><Relationship Id="rId11" Type="http://schemas.openxmlformats.org/officeDocument/2006/relationships/image" Target="../media/image129.png"/><Relationship Id="rId5" Type="http://schemas.openxmlformats.org/officeDocument/2006/relationships/image" Target="../media/image123.png"/><Relationship Id="rId10" Type="http://schemas.openxmlformats.org/officeDocument/2006/relationships/image" Target="../media/image128.png"/><Relationship Id="rId4" Type="http://schemas.openxmlformats.org/officeDocument/2006/relationships/image" Target="../media/image122.png"/><Relationship Id="rId9" Type="http://schemas.openxmlformats.org/officeDocument/2006/relationships/image" Target="../media/image1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svg"/><Relationship Id="rId3" Type="http://schemas.openxmlformats.org/officeDocument/2006/relationships/image" Target="../media/image131.png"/><Relationship Id="rId7" Type="http://schemas.openxmlformats.org/officeDocument/2006/relationships/image" Target="../media/image1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4.svg"/><Relationship Id="rId5" Type="http://schemas.openxmlformats.org/officeDocument/2006/relationships/image" Target="../media/image133.png"/><Relationship Id="rId4" Type="http://schemas.openxmlformats.org/officeDocument/2006/relationships/image" Target="../media/image132.sv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svg"/><Relationship Id="rId3" Type="http://schemas.openxmlformats.org/officeDocument/2006/relationships/image" Target="../media/image24.png"/><Relationship Id="rId7" Type="http://schemas.openxmlformats.org/officeDocument/2006/relationships/image" Target="../media/image139.png"/><Relationship Id="rId12" Type="http://schemas.openxmlformats.org/officeDocument/2006/relationships/image" Target="../media/image144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8.svg"/><Relationship Id="rId11" Type="http://schemas.openxmlformats.org/officeDocument/2006/relationships/image" Target="../media/image143.png"/><Relationship Id="rId5" Type="http://schemas.openxmlformats.org/officeDocument/2006/relationships/image" Target="../media/image137.png"/><Relationship Id="rId10" Type="http://schemas.openxmlformats.org/officeDocument/2006/relationships/image" Target="../media/image142.svg"/><Relationship Id="rId4" Type="http://schemas.openxmlformats.org/officeDocument/2006/relationships/image" Target="../media/image25.svg"/><Relationship Id="rId9" Type="http://schemas.openxmlformats.org/officeDocument/2006/relationships/image" Target="../media/image14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154.png"/><Relationship Id="rId3" Type="http://schemas.openxmlformats.org/officeDocument/2006/relationships/image" Target="../media/image146.png"/><Relationship Id="rId7" Type="http://schemas.openxmlformats.org/officeDocument/2006/relationships/image" Target="../media/image22.png"/><Relationship Id="rId12" Type="http://schemas.openxmlformats.org/officeDocument/2006/relationships/image" Target="../media/image153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9.svg"/><Relationship Id="rId11" Type="http://schemas.openxmlformats.org/officeDocument/2006/relationships/image" Target="../media/image152.png"/><Relationship Id="rId5" Type="http://schemas.openxmlformats.org/officeDocument/2006/relationships/image" Target="../media/image148.png"/><Relationship Id="rId10" Type="http://schemas.openxmlformats.org/officeDocument/2006/relationships/image" Target="../media/image151.svg"/><Relationship Id="rId4" Type="http://schemas.openxmlformats.org/officeDocument/2006/relationships/image" Target="../media/image147.svg"/><Relationship Id="rId9" Type="http://schemas.openxmlformats.org/officeDocument/2006/relationships/image" Target="../media/image150.png"/><Relationship Id="rId14" Type="http://schemas.openxmlformats.org/officeDocument/2006/relationships/image" Target="../media/image155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8.jpg"/><Relationship Id="rId4" Type="http://schemas.openxmlformats.org/officeDocument/2006/relationships/image" Target="../media/image157.jp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png"/><Relationship Id="rId13" Type="http://schemas.openxmlformats.org/officeDocument/2006/relationships/image" Target="../media/image168.svg"/><Relationship Id="rId3" Type="http://schemas.openxmlformats.org/officeDocument/2006/relationships/image" Target="../media/image156.jpg"/><Relationship Id="rId7" Type="http://schemas.openxmlformats.org/officeDocument/2006/relationships/image" Target="../media/image162.svg"/><Relationship Id="rId12" Type="http://schemas.openxmlformats.org/officeDocument/2006/relationships/image" Target="../media/image16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1.png"/><Relationship Id="rId11" Type="http://schemas.openxmlformats.org/officeDocument/2006/relationships/image" Target="../media/image166.svg"/><Relationship Id="rId5" Type="http://schemas.openxmlformats.org/officeDocument/2006/relationships/image" Target="../media/image160.svg"/><Relationship Id="rId15" Type="http://schemas.openxmlformats.org/officeDocument/2006/relationships/image" Target="../media/image170.svg"/><Relationship Id="rId10" Type="http://schemas.openxmlformats.org/officeDocument/2006/relationships/image" Target="../media/image165.png"/><Relationship Id="rId4" Type="http://schemas.openxmlformats.org/officeDocument/2006/relationships/image" Target="../media/image159.png"/><Relationship Id="rId9" Type="http://schemas.openxmlformats.org/officeDocument/2006/relationships/image" Target="../media/image164.svg"/><Relationship Id="rId14" Type="http://schemas.openxmlformats.org/officeDocument/2006/relationships/image" Target="../media/image16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174.svg"/><Relationship Id="rId18" Type="http://schemas.openxmlformats.org/officeDocument/2006/relationships/image" Target="../media/image179.png"/><Relationship Id="rId3" Type="http://schemas.openxmlformats.org/officeDocument/2006/relationships/image" Target="../media/image159.png"/><Relationship Id="rId21" Type="http://schemas.openxmlformats.org/officeDocument/2006/relationships/image" Target="../media/image182.svg"/><Relationship Id="rId7" Type="http://schemas.openxmlformats.org/officeDocument/2006/relationships/image" Target="../media/image157.jpg"/><Relationship Id="rId12" Type="http://schemas.openxmlformats.org/officeDocument/2006/relationships/image" Target="../media/image173.png"/><Relationship Id="rId17" Type="http://schemas.openxmlformats.org/officeDocument/2006/relationships/image" Target="../media/image178.svg"/><Relationship Id="rId2" Type="http://schemas.openxmlformats.org/officeDocument/2006/relationships/notesSlide" Target="../notesSlides/notesSlide25.xml"/><Relationship Id="rId16" Type="http://schemas.openxmlformats.org/officeDocument/2006/relationships/image" Target="../media/image177.png"/><Relationship Id="rId20" Type="http://schemas.openxmlformats.org/officeDocument/2006/relationships/image" Target="../media/image18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2.svg"/><Relationship Id="rId11" Type="http://schemas.openxmlformats.org/officeDocument/2006/relationships/image" Target="../media/image172.svg"/><Relationship Id="rId5" Type="http://schemas.openxmlformats.org/officeDocument/2006/relationships/image" Target="../media/image161.png"/><Relationship Id="rId15" Type="http://schemas.openxmlformats.org/officeDocument/2006/relationships/image" Target="../media/image176.svg"/><Relationship Id="rId10" Type="http://schemas.openxmlformats.org/officeDocument/2006/relationships/image" Target="../media/image171.png"/><Relationship Id="rId19" Type="http://schemas.openxmlformats.org/officeDocument/2006/relationships/image" Target="../media/image180.svg"/><Relationship Id="rId4" Type="http://schemas.openxmlformats.org/officeDocument/2006/relationships/image" Target="../media/image160.svg"/><Relationship Id="rId9" Type="http://schemas.openxmlformats.org/officeDocument/2006/relationships/image" Target="../media/image57.svg"/><Relationship Id="rId14" Type="http://schemas.openxmlformats.org/officeDocument/2006/relationships/image" Target="../media/image17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9.png"/><Relationship Id="rId3" Type="http://schemas.openxmlformats.org/officeDocument/2006/relationships/image" Target="../media/image159.png"/><Relationship Id="rId7" Type="http://schemas.openxmlformats.org/officeDocument/2006/relationships/image" Target="../media/image155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4.png"/><Relationship Id="rId11" Type="http://schemas.openxmlformats.org/officeDocument/2006/relationships/image" Target="../media/image174.svg"/><Relationship Id="rId5" Type="http://schemas.openxmlformats.org/officeDocument/2006/relationships/image" Target="../media/image158.jpg"/><Relationship Id="rId10" Type="http://schemas.openxmlformats.org/officeDocument/2006/relationships/image" Target="../media/image173.png"/><Relationship Id="rId4" Type="http://schemas.openxmlformats.org/officeDocument/2006/relationships/image" Target="../media/image160.svg"/><Relationship Id="rId9" Type="http://schemas.openxmlformats.org/officeDocument/2006/relationships/image" Target="../media/image180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4.png"/><Relationship Id="rId4" Type="http://schemas.openxmlformats.org/officeDocument/2006/relationships/image" Target="../media/image12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F35A2E48-CBA7-81AD-1A95-7B102E7F945B}"/>
              </a:ext>
            </a:extLst>
          </p:cNvPr>
          <p:cNvSpPr/>
          <p:nvPr/>
        </p:nvSpPr>
        <p:spPr>
          <a:xfrm>
            <a:off x="7613351" y="158307"/>
            <a:ext cx="2153465" cy="727622"/>
          </a:xfrm>
          <a:prstGeom prst="roundRect">
            <a:avLst>
              <a:gd name="adj" fmla="val 27462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АЛТАЙСКИЙ КРАЙ </a:t>
            </a:r>
            <a:endParaRPr kumimoji="0" lang="x-none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:a16="http://schemas.microsoft.com/office/drawing/2014/main" id="{F5C67211-303C-B1E1-A395-221ED7DB4133}"/>
              </a:ext>
            </a:extLst>
          </p:cNvPr>
          <p:cNvSpPr/>
          <p:nvPr/>
        </p:nvSpPr>
        <p:spPr>
          <a:xfrm>
            <a:off x="9039194" y="158307"/>
            <a:ext cx="727622" cy="727622"/>
          </a:xfrm>
          <a:prstGeom prst="roundRect">
            <a:avLst>
              <a:gd name="adj" fmla="val 28568"/>
            </a:avLst>
          </a:prstGeom>
          <a:solidFill>
            <a:srgbClr val="FEFEFE"/>
          </a:solidFill>
          <a:ln>
            <a:noFill/>
          </a:ln>
          <a:effectLst>
            <a:outerShdw blurRad="106087" sx="89633" sy="89633" algn="ctr" rotWithShape="0">
              <a:prstClr val="black">
                <a:alpha val="92292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714102" y="4713057"/>
            <a:ext cx="7317882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hlinkClick r:id="" action="ppaction://noaction"/>
            <a:extLst>
              <a:ext uri="{FF2B5EF4-FFF2-40B4-BE49-F238E27FC236}">
                <a16:creationId xmlns:a16="http://schemas.microsoft.com/office/drawing/2014/main" id="{D7BE9CA9-5727-5842-39D5-ACBFE391C63F}"/>
              </a:ext>
            </a:extLst>
          </p:cNvPr>
          <p:cNvSpPr txBox="1"/>
          <p:nvPr/>
        </p:nvSpPr>
        <p:spPr>
          <a:xfrm>
            <a:off x="7665037" y="6519251"/>
            <a:ext cx="185011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48A14C-7E6E-E9C5-E8DE-FFE2EB5D9135}"/>
              </a:ext>
            </a:extLst>
          </p:cNvPr>
          <p:cNvSpPr txBox="1"/>
          <p:nvPr/>
        </p:nvSpPr>
        <p:spPr>
          <a:xfrm>
            <a:off x="714102" y="6317420"/>
            <a:ext cx="7230795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@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МАТЕРИАЛ ПОДГОТОВЛЕН АДМИНИСТРАЦИЕЙ КУРЬИНСКОГО РАЙОНА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E88262-BAE3-F081-9C71-6007A2B86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650" y="304008"/>
            <a:ext cx="434709" cy="4091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8FDDAF-2233-3B22-2472-B4AB898D053E}"/>
              </a:ext>
            </a:extLst>
          </p:cNvPr>
          <p:cNvSpPr txBox="1"/>
          <p:nvPr/>
        </p:nvSpPr>
        <p:spPr>
          <a:xfrm>
            <a:off x="9290859" y="459640"/>
            <a:ext cx="22429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x-none" sz="300" b="1" dirty="0">
                <a:latin typeface="Arial" panose="020B0604020202020204" pitchFamily="34" charset="0"/>
                <a:cs typeface="Arial" panose="020B0604020202020204" pitchFamily="34" charset="0"/>
              </a:rPr>
              <a:t>поместить герб области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31722E-E874-1A99-07C5-CE6DC9B6B33C}"/>
              </a:ext>
            </a:extLst>
          </p:cNvPr>
          <p:cNvSpPr txBox="1"/>
          <p:nvPr/>
        </p:nvSpPr>
        <p:spPr>
          <a:xfrm>
            <a:off x="7856283" y="3510169"/>
            <a:ext cx="1674800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РАМКЕ СЛЕДУЕТ КРУПНО РАЗМЕСТИТЬ ГЕРБ ВАШЕГО МУНИЦИПАЛИТЕТА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C88FE57-F57C-634F-A4D7-C117579EA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158" y="978189"/>
            <a:ext cx="6633441" cy="365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831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6295" y="1256553"/>
            <a:ext cx="1218137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03</a:t>
            </a:r>
          </a:p>
        </p:txBody>
      </p:sp>
      <p:sp>
        <p:nvSpPr>
          <p:cNvPr id="4" name="Скругленный прямоугольник 3">
            <a:hlinkClick r:id="rId3" action="ppaction://hlinksldjump"/>
            <a:extLst>
              <a:ext uri="{FF2B5EF4-FFF2-40B4-BE49-F238E27FC236}">
                <a16:creationId xmlns:a16="http://schemas.microsoft.com/office/drawing/2014/main" id="{D51024F0-9D24-278C-D9DB-39D994889EE0}"/>
              </a:ext>
            </a:extLst>
          </p:cNvPr>
          <p:cNvSpPr/>
          <p:nvPr/>
        </p:nvSpPr>
        <p:spPr>
          <a:xfrm>
            <a:off x="1955516" y="1256553"/>
            <a:ext cx="1600989" cy="273844"/>
          </a:xfrm>
          <a:prstGeom prst="roundRect">
            <a:avLst>
              <a:gd name="adj" fmla="val 50000"/>
            </a:avLst>
          </a:prstGeom>
          <a:noFill/>
          <a:ln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харакетристика 04</a:t>
            </a:r>
          </a:p>
        </p:txBody>
      </p:sp>
      <p:sp>
        <p:nvSpPr>
          <p:cNvPr id="5" name="Скругленный 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423D2437-C0F6-9708-77C8-032917A40141}"/>
              </a:ext>
            </a:extLst>
          </p:cNvPr>
          <p:cNvSpPr/>
          <p:nvPr/>
        </p:nvSpPr>
        <p:spPr>
          <a:xfrm>
            <a:off x="3666868" y="1256553"/>
            <a:ext cx="2503559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социально-экономические показатели 05</a:t>
            </a:r>
          </a:p>
        </p:txBody>
      </p:sp>
      <p:sp>
        <p:nvSpPr>
          <p:cNvPr id="6" name="Скругленный 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21175DD6-94A0-75A6-331B-67372335298F}"/>
              </a:ext>
            </a:extLst>
          </p:cNvPr>
          <p:cNvSpPr/>
          <p:nvPr/>
        </p:nvSpPr>
        <p:spPr>
          <a:xfrm>
            <a:off x="6280790" y="1256553"/>
            <a:ext cx="2077412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занятость и доходы населения 06</a:t>
            </a:r>
          </a:p>
        </p:txBody>
      </p:sp>
      <p:sp>
        <p:nvSpPr>
          <p:cNvPr id="8" name="Скругленный 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20389F1A-D8FC-11F4-6D65-354585768368}"/>
              </a:ext>
            </a:extLst>
          </p:cNvPr>
          <p:cNvSpPr/>
          <p:nvPr/>
        </p:nvSpPr>
        <p:spPr>
          <a:xfrm>
            <a:off x="8487593" y="1256553"/>
            <a:ext cx="1292402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ресурсная база 07</a:t>
            </a:r>
          </a:p>
        </p:txBody>
      </p:sp>
      <p:sp>
        <p:nvSpPr>
          <p:cNvPr id="9" name="Скругленный 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0F9D25A8-FC83-176F-1592-722175E65FB5}"/>
              </a:ext>
            </a:extLst>
          </p:cNvPr>
          <p:cNvSpPr/>
          <p:nvPr/>
        </p:nvSpPr>
        <p:spPr>
          <a:xfrm>
            <a:off x="626295" y="1632123"/>
            <a:ext cx="2028480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 08</a:t>
            </a:r>
          </a:p>
        </p:txBody>
      </p:sp>
      <p:sp>
        <p:nvSpPr>
          <p:cNvPr id="13" name="Скругленный прямоугольник 12">
            <a:hlinkClick r:id="rId8" action="ppaction://hlinksldjump"/>
            <a:extLst>
              <a:ext uri="{FF2B5EF4-FFF2-40B4-BE49-F238E27FC236}">
                <a16:creationId xmlns:a16="http://schemas.microsoft.com/office/drawing/2014/main" id="{4F8B28C6-1651-9980-1E5F-C6B458F2F1A1}"/>
              </a:ext>
            </a:extLst>
          </p:cNvPr>
          <p:cNvSpPr/>
          <p:nvPr/>
        </p:nvSpPr>
        <p:spPr>
          <a:xfrm>
            <a:off x="2829221" y="1636109"/>
            <a:ext cx="2545137" cy="26985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услуг по жизнеобеспечению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09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hlinkClick r:id="rId9" action="ppaction://hlinksldjump"/>
            <a:extLst>
              <a:ext uri="{FF2B5EF4-FFF2-40B4-BE49-F238E27FC236}">
                <a16:creationId xmlns:a16="http://schemas.microsoft.com/office/drawing/2014/main" id="{D4234885-2CC9-FBA4-82F4-03F3F6FAF1A2}"/>
              </a:ext>
            </a:extLst>
          </p:cNvPr>
          <p:cNvSpPr/>
          <p:nvPr/>
        </p:nvSpPr>
        <p:spPr>
          <a:xfrm>
            <a:off x="7254256" y="1635275"/>
            <a:ext cx="1355590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Достопримечательности района 11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>
            <a:hlinkClick r:id="rId10" action="ppaction://hlinksldjump"/>
            <a:extLst>
              <a:ext uri="{FF2B5EF4-FFF2-40B4-BE49-F238E27FC236}">
                <a16:creationId xmlns:a16="http://schemas.microsoft.com/office/drawing/2014/main" id="{22187652-9E54-DF69-5FDA-30A4E7B8072F}"/>
              </a:ext>
            </a:extLst>
          </p:cNvPr>
          <p:cNvSpPr/>
          <p:nvPr/>
        </p:nvSpPr>
        <p:spPr>
          <a:xfrm>
            <a:off x="8691327" y="1632123"/>
            <a:ext cx="1088668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Туризм 12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>
            <a:hlinkClick r:id="rId11" action="ppaction://hlinksldjump"/>
            <a:extLst>
              <a:ext uri="{FF2B5EF4-FFF2-40B4-BE49-F238E27FC236}">
                <a16:creationId xmlns:a16="http://schemas.microsoft.com/office/drawing/2014/main" id="{0DA364A5-0038-B5D5-495C-A86A4DFC2C65}"/>
              </a:ext>
            </a:extLst>
          </p:cNvPr>
          <p:cNvSpPr/>
          <p:nvPr/>
        </p:nvSpPr>
        <p:spPr>
          <a:xfrm>
            <a:off x="1810896" y="2048170"/>
            <a:ext cx="2148361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Позиция предпринимателей 14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>
            <a:hlinkClick r:id="rId12" action="ppaction://hlinksldjump"/>
            <a:extLst>
              <a:ext uri="{FF2B5EF4-FFF2-40B4-BE49-F238E27FC236}">
                <a16:creationId xmlns:a16="http://schemas.microsoft.com/office/drawing/2014/main" id="{648F2C18-BA61-DB3F-DB4D-1EA65A153B41}"/>
              </a:ext>
            </a:extLst>
          </p:cNvPr>
          <p:cNvSpPr/>
          <p:nvPr/>
        </p:nvSpPr>
        <p:spPr>
          <a:xfrm>
            <a:off x="6014846" y="2027398"/>
            <a:ext cx="1370981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SWOT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-анализ МО 16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>
            <a:hlinkClick r:id="rId13" action="ppaction://hlinksldjump"/>
            <a:extLst>
              <a:ext uri="{FF2B5EF4-FFF2-40B4-BE49-F238E27FC236}">
                <a16:creationId xmlns:a16="http://schemas.microsoft.com/office/drawing/2014/main" id="{D962CB95-2F07-0A93-94AF-805D4F03CC79}"/>
              </a:ext>
            </a:extLst>
          </p:cNvPr>
          <p:cNvSpPr/>
          <p:nvPr/>
        </p:nvSpPr>
        <p:spPr>
          <a:xfrm>
            <a:off x="7581913" y="2007558"/>
            <a:ext cx="2184903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контент анализ социальных сетей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>
            <a:hlinkClick r:id="rId14" action="ppaction://hlinksldjump"/>
            <a:extLst>
              <a:ext uri="{FF2B5EF4-FFF2-40B4-BE49-F238E27FC236}">
                <a16:creationId xmlns:a16="http://schemas.microsoft.com/office/drawing/2014/main" id="{E2F83141-206C-9DF3-A2A1-1138F01FB8EF}"/>
              </a:ext>
            </a:extLst>
          </p:cNvPr>
          <p:cNvSpPr/>
          <p:nvPr/>
        </p:nvSpPr>
        <p:spPr>
          <a:xfrm>
            <a:off x="621362" y="2404939"/>
            <a:ext cx="1937119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организационные проблемы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>
            <a:hlinkClick r:id="rId15" action="ppaction://hlinksldjump"/>
            <a:extLst>
              <a:ext uri="{FF2B5EF4-FFF2-40B4-BE49-F238E27FC236}">
                <a16:creationId xmlns:a16="http://schemas.microsoft.com/office/drawing/2014/main" id="{F896C2D5-EFB8-282D-5DC6-1BA4FA8FA03C}"/>
              </a:ext>
            </a:extLst>
          </p:cNvPr>
          <p:cNvSpPr/>
          <p:nvPr/>
        </p:nvSpPr>
        <p:spPr>
          <a:xfrm>
            <a:off x="2678389" y="2401463"/>
            <a:ext cx="2106027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ТОП-действия администрации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>
            <a:hlinkClick r:id="rId16" action="ppaction://hlinksldjump"/>
            <a:extLst>
              <a:ext uri="{FF2B5EF4-FFF2-40B4-BE49-F238E27FC236}">
                <a16:creationId xmlns:a16="http://schemas.microsoft.com/office/drawing/2014/main" id="{C122DA99-B345-D5C4-6A61-4F561B654E46}"/>
              </a:ext>
            </a:extLst>
          </p:cNvPr>
          <p:cNvSpPr/>
          <p:nvPr/>
        </p:nvSpPr>
        <p:spPr>
          <a:xfrm>
            <a:off x="4750102" y="2414044"/>
            <a:ext cx="3289004" cy="273844"/>
          </a:xfrm>
          <a:prstGeom prst="roundRect">
            <a:avLst>
              <a:gd name="adj" fmla="val 50000"/>
            </a:avLst>
          </a:prstGeom>
          <a:noFill/>
          <a:ln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механизмы реализации инвестиционного профиля 2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кругленный прямоугольник 27">
            <a:hlinkClick r:id="rId17" action="ppaction://hlinksldjump"/>
            <a:extLst>
              <a:ext uri="{FF2B5EF4-FFF2-40B4-BE49-F238E27FC236}">
                <a16:creationId xmlns:a16="http://schemas.microsoft.com/office/drawing/2014/main" id="{29CB1A23-A8E5-A885-CE49-DE27A6210219}"/>
              </a:ext>
            </a:extLst>
          </p:cNvPr>
          <p:cNvSpPr/>
          <p:nvPr/>
        </p:nvSpPr>
        <p:spPr>
          <a:xfrm>
            <a:off x="8039106" y="2378771"/>
            <a:ext cx="1741690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организации 2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Скругленный прямоугольник 28">
            <a:hlinkClick r:id="rId18" action="ppaction://hlinksldjump"/>
            <a:extLst>
              <a:ext uri="{FF2B5EF4-FFF2-40B4-BE49-F238E27FC236}">
                <a16:creationId xmlns:a16="http://schemas.microsoft.com/office/drawing/2014/main" id="{2C2C6496-E405-0572-3A2E-0622CDBB04B7}"/>
              </a:ext>
            </a:extLst>
          </p:cNvPr>
          <p:cNvSpPr/>
          <p:nvPr/>
        </p:nvSpPr>
        <p:spPr>
          <a:xfrm>
            <a:off x="621362" y="2795474"/>
            <a:ext cx="1741690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ключевые компетенции 2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>
            <a:hlinkClick r:id="rId19" action="ppaction://hlinksldjump"/>
            <a:extLst>
              <a:ext uri="{FF2B5EF4-FFF2-40B4-BE49-F238E27FC236}">
                <a16:creationId xmlns:a16="http://schemas.microsoft.com/office/drawing/2014/main" id="{9E42F679-B67E-2B36-9053-A009E24085BE}"/>
              </a:ext>
            </a:extLst>
          </p:cNvPr>
          <p:cNvSpPr/>
          <p:nvPr/>
        </p:nvSpPr>
        <p:spPr>
          <a:xfrm>
            <a:off x="4303771" y="2820868"/>
            <a:ext cx="2738112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реализуемые инвестиционные проекты 2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>
            <a:hlinkClick r:id="rId20" action="ppaction://hlinksldjump"/>
            <a:extLst>
              <a:ext uri="{FF2B5EF4-FFF2-40B4-BE49-F238E27FC236}">
                <a16:creationId xmlns:a16="http://schemas.microsoft.com/office/drawing/2014/main" id="{30167278-D764-DCFC-2F5E-16D4076AD1D6}"/>
              </a:ext>
            </a:extLst>
          </p:cNvPr>
          <p:cNvSpPr/>
          <p:nvPr/>
        </p:nvSpPr>
        <p:spPr>
          <a:xfrm>
            <a:off x="626295" y="3126747"/>
            <a:ext cx="2414306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свободные инвестиционные площадки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>
            <a:hlinkClick r:id="rId21" action="ppaction://hlinksldjump"/>
            <a:extLst>
              <a:ext uri="{FF2B5EF4-FFF2-40B4-BE49-F238E27FC236}">
                <a16:creationId xmlns:a16="http://schemas.microsoft.com/office/drawing/2014/main" id="{C5F7063F-CAAD-7F9A-7DB5-AB1DA07FCC1E}"/>
              </a:ext>
            </a:extLst>
          </p:cNvPr>
          <p:cNvSpPr/>
          <p:nvPr/>
        </p:nvSpPr>
        <p:spPr>
          <a:xfrm>
            <a:off x="6059966" y="3166566"/>
            <a:ext cx="1594921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господдержки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>
            <a:hlinkClick r:id="rId22" action="ppaction://hlinksldjump"/>
            <a:extLst>
              <a:ext uri="{FF2B5EF4-FFF2-40B4-BE49-F238E27FC236}">
                <a16:creationId xmlns:a16="http://schemas.microsoft.com/office/drawing/2014/main" id="{9C10948B-9597-D731-360F-BF2BC1F5DD42}"/>
              </a:ext>
            </a:extLst>
          </p:cNvPr>
          <p:cNvSpPr/>
          <p:nvPr/>
        </p:nvSpPr>
        <p:spPr>
          <a:xfrm>
            <a:off x="621362" y="3538412"/>
            <a:ext cx="2985649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предложение по корректировке мер поддержки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>
            <a:hlinkClick r:id="rId23" action="ppaction://hlinksldjump"/>
            <a:extLst>
              <a:ext uri="{FF2B5EF4-FFF2-40B4-BE49-F238E27FC236}">
                <a16:creationId xmlns:a16="http://schemas.microsoft.com/office/drawing/2014/main" id="{47CB25E6-C738-DA08-23FB-0FEDD7D0C73A}"/>
              </a:ext>
            </a:extLst>
          </p:cNvPr>
          <p:cNvSpPr/>
          <p:nvPr/>
        </p:nvSpPr>
        <p:spPr>
          <a:xfrm>
            <a:off x="3716412" y="3550829"/>
            <a:ext cx="980605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контакты 3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Скругленный прямоугольник 37">
            <a:hlinkClick r:id="rId24" action="ppaction://hlinksldjump"/>
            <a:extLst>
              <a:ext uri="{FF2B5EF4-FFF2-40B4-BE49-F238E27FC236}">
                <a16:creationId xmlns:a16="http://schemas.microsoft.com/office/drawing/2014/main" id="{20F99971-D33B-3B10-6865-F7DD040B7BFD}"/>
              </a:ext>
            </a:extLst>
          </p:cNvPr>
          <p:cNvSpPr/>
          <p:nvPr/>
        </p:nvSpPr>
        <p:spPr>
          <a:xfrm>
            <a:off x="4752707" y="3512648"/>
            <a:ext cx="1151731" cy="273844"/>
          </a:xfrm>
          <a:prstGeom prst="roundRect">
            <a:avLst>
              <a:gd name="adj" fmla="val 50000"/>
            </a:avLst>
          </a:prstGeom>
          <a:noFill/>
          <a:ln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приложения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>
            <a:hlinkClick r:id="rId25" action="ppaction://hlinksldjump"/>
            <a:extLst>
              <a:ext uri="{FF2B5EF4-FFF2-40B4-BE49-F238E27FC236}">
                <a16:creationId xmlns:a16="http://schemas.microsoft.com/office/drawing/2014/main" id="{746F36A0-F46C-5E8C-2C05-CC75481F2D66}"/>
              </a:ext>
            </a:extLst>
          </p:cNvPr>
          <p:cNvSpPr/>
          <p:nvPr/>
        </p:nvSpPr>
        <p:spPr>
          <a:xfrm>
            <a:off x="6015817" y="3538412"/>
            <a:ext cx="1744913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и задачи проекта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>
            <a:hlinkClick r:id="" action="ppaction://noaction"/>
            <a:extLst>
              <a:ext uri="{FF2B5EF4-FFF2-40B4-BE49-F238E27FC236}">
                <a16:creationId xmlns:a16="http://schemas.microsoft.com/office/drawing/2014/main" id="{215A5C00-A6ED-D713-CB2D-4E74F2712BBF}"/>
              </a:ext>
            </a:extLst>
          </p:cNvPr>
          <p:cNvSpPr/>
          <p:nvPr/>
        </p:nvSpPr>
        <p:spPr>
          <a:xfrm>
            <a:off x="7619171" y="3867401"/>
            <a:ext cx="2168426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 инвестиционной комиссии 37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>
            <a:hlinkClick r:id="rId26" action="ppaction://hlinksldjump"/>
            <a:extLst>
              <a:ext uri="{FF2B5EF4-FFF2-40B4-BE49-F238E27FC236}">
                <a16:creationId xmlns:a16="http://schemas.microsoft.com/office/drawing/2014/main" id="{FE88E413-F6A8-3703-A8DA-8A1FC8D94A1C}"/>
              </a:ext>
            </a:extLst>
          </p:cNvPr>
          <p:cNvSpPr/>
          <p:nvPr/>
        </p:nvSpPr>
        <p:spPr>
          <a:xfrm>
            <a:off x="626294" y="3885543"/>
            <a:ext cx="1858693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34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>
            <a:hlinkClick r:id="" action="ppaction://noaction"/>
            <a:extLst>
              <a:ext uri="{FF2B5EF4-FFF2-40B4-BE49-F238E27FC236}">
                <a16:creationId xmlns:a16="http://schemas.microsoft.com/office/drawing/2014/main" id="{61103EC1-51AE-7FD0-C0E6-35CAAC3A4C4E}"/>
              </a:ext>
            </a:extLst>
          </p:cNvPr>
          <p:cNvSpPr/>
          <p:nvPr/>
        </p:nvSpPr>
        <p:spPr>
          <a:xfrm>
            <a:off x="2584093" y="3885543"/>
            <a:ext cx="2229492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hlinkClick r:id="" action="ppaction://noaction"/>
            <a:extLst>
              <a:ext uri="{FF2B5EF4-FFF2-40B4-BE49-F238E27FC236}">
                <a16:creationId xmlns:a16="http://schemas.microsoft.com/office/drawing/2014/main" id="{0593AFA2-BF90-2F96-3CB2-2948DF223DED}"/>
              </a:ext>
            </a:extLst>
          </p:cNvPr>
          <p:cNvSpPr/>
          <p:nvPr/>
        </p:nvSpPr>
        <p:spPr>
          <a:xfrm>
            <a:off x="4912691" y="3885543"/>
            <a:ext cx="2497947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Скругленный прямоугольник 75">
            <a:hlinkClick r:id="rId27" action="ppaction://hlinksldjump"/>
            <a:extLst>
              <a:ext uri="{FF2B5EF4-FFF2-40B4-BE49-F238E27FC236}">
                <a16:creationId xmlns:a16="http://schemas.microsoft.com/office/drawing/2014/main" id="{B22060BD-0659-5DA3-652D-FDD80C7D6AFD}"/>
              </a:ext>
            </a:extLst>
          </p:cNvPr>
          <p:cNvSpPr/>
          <p:nvPr/>
        </p:nvSpPr>
        <p:spPr>
          <a:xfrm>
            <a:off x="7825871" y="3499576"/>
            <a:ext cx="1940945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hlinkClick r:id="rId28" action="ppaction://hlinksldjump"/>
            <a:extLst>
              <a:ext uri="{FF2B5EF4-FFF2-40B4-BE49-F238E27FC236}">
                <a16:creationId xmlns:a16="http://schemas.microsoft.com/office/drawing/2014/main" id="{2029B849-BBFE-D583-1092-C2F3C544AF93}"/>
              </a:ext>
            </a:extLst>
          </p:cNvPr>
          <p:cNvSpPr/>
          <p:nvPr/>
        </p:nvSpPr>
        <p:spPr>
          <a:xfrm>
            <a:off x="3598552" y="3145744"/>
            <a:ext cx="1903157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диагностическая карта МО 26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>
            <a:hlinkClick r:id="rId29" action="ppaction://hlinksldjump"/>
            <a:extLst>
              <a:ext uri="{FF2B5EF4-FFF2-40B4-BE49-F238E27FC236}">
                <a16:creationId xmlns:a16="http://schemas.microsoft.com/office/drawing/2014/main" id="{795F0490-A705-4B6C-7CFA-B866052CC901}"/>
              </a:ext>
            </a:extLst>
          </p:cNvPr>
          <p:cNvSpPr/>
          <p:nvPr/>
        </p:nvSpPr>
        <p:spPr>
          <a:xfrm>
            <a:off x="2443620" y="2806145"/>
            <a:ext cx="1841976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специализация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района</a:t>
            </a:r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CED2FFE-BE20-C9FC-C4FE-C7A93E57A3E0}"/>
              </a:ext>
            </a:extLst>
          </p:cNvPr>
          <p:cNvSpPr txBox="1"/>
          <p:nvPr/>
        </p:nvSpPr>
        <p:spPr>
          <a:xfrm>
            <a:off x="626294" y="6261463"/>
            <a:ext cx="731860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@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МАТЕРИАЛ ПОДГОТОВЛЕН АДМИНИСТРАЦИЕЙ КУРЬИНСКОГО РАЙОНА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946CC3B-E7A5-5DAB-47AC-C99330C4DCF6}"/>
              </a:ext>
            </a:extLst>
          </p:cNvPr>
          <p:cNvSpPr txBox="1"/>
          <p:nvPr/>
        </p:nvSpPr>
        <p:spPr>
          <a:xfrm>
            <a:off x="621362" y="4741802"/>
            <a:ext cx="7139368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id="{82AD1CC4-F5F3-D50B-AD27-5325F86B9A2D}"/>
              </a:ext>
            </a:extLst>
          </p:cNvPr>
          <p:cNvSpPr/>
          <p:nvPr/>
        </p:nvSpPr>
        <p:spPr>
          <a:xfrm>
            <a:off x="7613351" y="158307"/>
            <a:ext cx="2153465" cy="727622"/>
          </a:xfrm>
          <a:prstGeom prst="roundRect">
            <a:avLst>
              <a:gd name="adj" fmla="val 27462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АЛТАЙСКИЙ КРАЙ</a:t>
            </a:r>
            <a:endParaRPr kumimoji="0" lang="x-none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7FD2F0FA-09C3-9ABB-A3C2-00048CBF7399}"/>
              </a:ext>
            </a:extLst>
          </p:cNvPr>
          <p:cNvSpPr/>
          <p:nvPr/>
        </p:nvSpPr>
        <p:spPr>
          <a:xfrm>
            <a:off x="9039194" y="158307"/>
            <a:ext cx="727622" cy="727622"/>
          </a:xfrm>
          <a:prstGeom prst="roundRect">
            <a:avLst>
              <a:gd name="adj" fmla="val 28568"/>
            </a:avLst>
          </a:prstGeom>
          <a:solidFill>
            <a:srgbClr val="FEFEFE"/>
          </a:solidFill>
          <a:ln>
            <a:noFill/>
          </a:ln>
          <a:effectLst>
            <a:outerShdw blurRad="106087" sx="89633" sy="89633" algn="ctr" rotWithShape="0">
              <a:prstClr val="black">
                <a:alpha val="92292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12" name="Рисунок 11" descr="Изображение выглядит как корона, дизайн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D9C47C07-ACA0-6293-9163-EA2AD7F67EB2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9185650" y="224205"/>
            <a:ext cx="434709" cy="56874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9FA224B-9BC2-5081-3E3B-A8535B72A299}"/>
              </a:ext>
            </a:extLst>
          </p:cNvPr>
          <p:cNvSpPr txBox="1"/>
          <p:nvPr/>
        </p:nvSpPr>
        <p:spPr>
          <a:xfrm>
            <a:off x="9290859" y="459640"/>
            <a:ext cx="22429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x-none" sz="300" b="1" dirty="0">
                <a:latin typeface="Arial" panose="020B0604020202020204" pitchFamily="34" charset="0"/>
                <a:cs typeface="Arial" panose="020B0604020202020204" pitchFamily="34" charset="0"/>
              </a:rPr>
              <a:t>поместить герб области</a:t>
            </a:r>
          </a:p>
        </p:txBody>
      </p:sp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7CE88262-BAE3-F081-9C71-6007A2B8680A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650" y="304008"/>
            <a:ext cx="434709" cy="409137"/>
          </a:xfrm>
          <a:prstGeom prst="rect">
            <a:avLst/>
          </a:prstGeom>
        </p:spPr>
      </p:pic>
      <p:sp>
        <p:nvSpPr>
          <p:cNvPr id="49" name="Скругленный прямоугольник 48">
            <a:hlinkClick r:id="rId14" action="ppaction://hlinksldjump"/>
            <a:extLst>
              <a:ext uri="{FF2B5EF4-FFF2-40B4-BE49-F238E27FC236}">
                <a16:creationId xmlns:a16="http://schemas.microsoft.com/office/drawing/2014/main" id="{63522826-007D-01A3-BD9A-211B308E4E21}"/>
              </a:ext>
            </a:extLst>
          </p:cNvPr>
          <p:cNvSpPr/>
          <p:nvPr/>
        </p:nvSpPr>
        <p:spPr>
          <a:xfrm>
            <a:off x="5548804" y="1628701"/>
            <a:ext cx="1531006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Достопримечательности района 10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Скругленный прямоугольник 49">
            <a:hlinkClick r:id="rId10" action="ppaction://hlinksldjump"/>
            <a:extLst>
              <a:ext uri="{FF2B5EF4-FFF2-40B4-BE49-F238E27FC236}">
                <a16:creationId xmlns:a16="http://schemas.microsoft.com/office/drawing/2014/main" id="{22187652-9E54-DF69-5FDA-30A4E7B8072F}"/>
              </a:ext>
            </a:extLst>
          </p:cNvPr>
          <p:cNvSpPr/>
          <p:nvPr/>
        </p:nvSpPr>
        <p:spPr>
          <a:xfrm>
            <a:off x="621362" y="2010845"/>
            <a:ext cx="1088668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Туризм 13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Скругленный прямоугольник 51">
            <a:hlinkClick r:id="rId11" action="ppaction://hlinksldjump"/>
            <a:extLst>
              <a:ext uri="{FF2B5EF4-FFF2-40B4-BE49-F238E27FC236}">
                <a16:creationId xmlns:a16="http://schemas.microsoft.com/office/drawing/2014/main" id="{0DA364A5-0038-B5D5-495C-A86A4DFC2C65}"/>
              </a:ext>
            </a:extLst>
          </p:cNvPr>
          <p:cNvSpPr/>
          <p:nvPr/>
        </p:nvSpPr>
        <p:spPr>
          <a:xfrm>
            <a:off x="2064625" y="2029216"/>
            <a:ext cx="2148361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Позиция предпринимателей 14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Скругленный прямоугольник 52">
            <a:hlinkClick r:id="rId10" action="ppaction://hlinksldjump"/>
            <a:extLst>
              <a:ext uri="{FF2B5EF4-FFF2-40B4-BE49-F238E27FC236}">
                <a16:creationId xmlns:a16="http://schemas.microsoft.com/office/drawing/2014/main" id="{22187652-9E54-DF69-5FDA-30A4E7B8072F}"/>
              </a:ext>
            </a:extLst>
          </p:cNvPr>
          <p:cNvSpPr/>
          <p:nvPr/>
        </p:nvSpPr>
        <p:spPr>
          <a:xfrm>
            <a:off x="4406177" y="2046164"/>
            <a:ext cx="1398477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интервью администрации 15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Скругленный прямоугольник 53">
            <a:hlinkClick r:id="rId19" action="ppaction://hlinksldjump"/>
            <a:extLst>
              <a:ext uri="{FF2B5EF4-FFF2-40B4-BE49-F238E27FC236}">
                <a16:creationId xmlns:a16="http://schemas.microsoft.com/office/drawing/2014/main" id="{9E42F679-B67E-2B36-9053-A009E24085BE}"/>
              </a:ext>
            </a:extLst>
          </p:cNvPr>
          <p:cNvSpPr/>
          <p:nvPr/>
        </p:nvSpPr>
        <p:spPr>
          <a:xfrm>
            <a:off x="7041883" y="2801158"/>
            <a:ext cx="2738112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реализуемые инвестиционные проекты 2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Скругленный прямоугольник 54">
            <a:hlinkClick r:id="rId21" action="ppaction://hlinksldjump"/>
            <a:extLst>
              <a:ext uri="{FF2B5EF4-FFF2-40B4-BE49-F238E27FC236}">
                <a16:creationId xmlns:a16="http://schemas.microsoft.com/office/drawing/2014/main" id="{C5F7063F-CAAD-7F9A-7DB5-AB1DA07FCC1E}"/>
              </a:ext>
            </a:extLst>
          </p:cNvPr>
          <p:cNvSpPr/>
          <p:nvPr/>
        </p:nvSpPr>
        <p:spPr>
          <a:xfrm>
            <a:off x="8039226" y="3112462"/>
            <a:ext cx="1699615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и управления</a:t>
            </a:r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Скругленный прямоугольник 55">
            <a:hlinkClick r:id="" action="ppaction://noaction"/>
            <a:extLst>
              <a:ext uri="{FF2B5EF4-FFF2-40B4-BE49-F238E27FC236}">
                <a16:creationId xmlns:a16="http://schemas.microsoft.com/office/drawing/2014/main" id="{215A5C00-A6ED-D713-CB2D-4E74F2712BBF}"/>
              </a:ext>
            </a:extLst>
          </p:cNvPr>
          <p:cNvSpPr/>
          <p:nvPr/>
        </p:nvSpPr>
        <p:spPr>
          <a:xfrm>
            <a:off x="625817" y="4278211"/>
            <a:ext cx="2168426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 инвестиционной комиссии 38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003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048070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</a:t>
            </a: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Скругленный прямоугольник 54">
            <a:extLst>
              <a:ext uri="{FF2B5EF4-FFF2-40B4-BE49-F238E27FC236}">
                <a16:creationId xmlns:a16="http://schemas.microsoft.com/office/drawing/2014/main" id="{CE42141F-7D98-843D-EDCA-082C3B2A782D}"/>
              </a:ext>
            </a:extLst>
          </p:cNvPr>
          <p:cNvSpPr/>
          <p:nvPr/>
        </p:nvSpPr>
        <p:spPr>
          <a:xfrm>
            <a:off x="3521534" y="1658173"/>
            <a:ext cx="1651247" cy="1978451"/>
          </a:xfrm>
          <a:prstGeom prst="roundRect">
            <a:avLst>
              <a:gd name="adj" fmla="val 12112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   </a:t>
            </a:r>
            <a:endParaRPr lang="x-none" dirty="0"/>
          </a:p>
        </p:txBody>
      </p:sp>
      <p:sp>
        <p:nvSpPr>
          <p:cNvPr id="71" name="Скругленный прямоугольник 70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619864" y="1658173"/>
            <a:ext cx="2780405" cy="1978451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Скругленный прямоугольник 71">
            <a:extLst>
              <a:ext uri="{FF2B5EF4-FFF2-40B4-BE49-F238E27FC236}">
                <a16:creationId xmlns:a16="http://schemas.microsoft.com/office/drawing/2014/main" id="{1FEA1B35-77E4-A172-D1A3-AE89EA44D200}"/>
              </a:ext>
            </a:extLst>
          </p:cNvPr>
          <p:cNvSpPr/>
          <p:nvPr/>
        </p:nvSpPr>
        <p:spPr>
          <a:xfrm>
            <a:off x="5294046" y="1670776"/>
            <a:ext cx="2028145" cy="1965847"/>
          </a:xfrm>
          <a:prstGeom prst="roundRect">
            <a:avLst>
              <a:gd name="adj" fmla="val 11163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Скругленный прямоугольник 74">
            <a:extLst>
              <a:ext uri="{FF2B5EF4-FFF2-40B4-BE49-F238E27FC236}">
                <a16:creationId xmlns:a16="http://schemas.microsoft.com/office/drawing/2014/main" id="{7AF33646-60BD-565C-82E8-1721DFF34B21}"/>
              </a:ext>
            </a:extLst>
          </p:cNvPr>
          <p:cNvSpPr/>
          <p:nvPr/>
        </p:nvSpPr>
        <p:spPr>
          <a:xfrm>
            <a:off x="600772" y="3778878"/>
            <a:ext cx="1734935" cy="2223927"/>
          </a:xfrm>
          <a:prstGeom prst="roundRect">
            <a:avLst>
              <a:gd name="adj" fmla="val 14882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Скругленный прямоугольник 75">
            <a:extLst>
              <a:ext uri="{FF2B5EF4-FFF2-40B4-BE49-F238E27FC236}">
                <a16:creationId xmlns:a16="http://schemas.microsoft.com/office/drawing/2014/main" id="{A7518F92-BC1F-8F09-057D-3379ABC330B5}"/>
              </a:ext>
            </a:extLst>
          </p:cNvPr>
          <p:cNvSpPr/>
          <p:nvPr/>
        </p:nvSpPr>
        <p:spPr>
          <a:xfrm>
            <a:off x="4987410" y="3734766"/>
            <a:ext cx="2386213" cy="2223927"/>
          </a:xfrm>
          <a:prstGeom prst="roundRect">
            <a:avLst>
              <a:gd name="adj" fmla="val 11838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Скругленный прямоугольник 76">
            <a:extLst>
              <a:ext uri="{FF2B5EF4-FFF2-40B4-BE49-F238E27FC236}">
                <a16:creationId xmlns:a16="http://schemas.microsoft.com/office/drawing/2014/main" id="{2F86149C-6AAD-8DFE-9767-9DE085BAF799}"/>
              </a:ext>
            </a:extLst>
          </p:cNvPr>
          <p:cNvSpPr/>
          <p:nvPr/>
        </p:nvSpPr>
        <p:spPr>
          <a:xfrm>
            <a:off x="2695053" y="3767592"/>
            <a:ext cx="2056487" cy="2202869"/>
          </a:xfrm>
          <a:prstGeom prst="roundRect">
            <a:avLst>
              <a:gd name="adj" fmla="val 11752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СВОБОДНЫЕ</a:t>
            </a:r>
          </a:p>
          <a:p>
            <a:pPr algn="ctr"/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ИНВЕСТИЦИОННЫЕ  ПЛОЩАДКИ</a:t>
            </a:r>
            <a:endParaRPr lang="x-none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0331F979-738B-01C4-AFA1-59731AB9D8AB}"/>
              </a:ext>
            </a:extLst>
          </p:cNvPr>
          <p:cNvSpPr txBox="1"/>
          <p:nvPr/>
        </p:nvSpPr>
        <p:spPr>
          <a:xfrm>
            <a:off x="928881" y="1830683"/>
            <a:ext cx="1577495" cy="11849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РАЗВИТЫЙ СЕКТОР ПРОМЫШЛЕННЫХ ПРЕДПРИЯТИЙ </a:t>
            </a:r>
          </a:p>
          <a:p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1477,8 млн. руб. объем отгруженной продукции в 2024 г.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6EEE53E6-9FE9-C585-387D-DE93FBD4D4A8}"/>
              </a:ext>
            </a:extLst>
          </p:cNvPr>
          <p:cNvSpPr txBox="1"/>
          <p:nvPr/>
        </p:nvSpPr>
        <p:spPr>
          <a:xfrm>
            <a:off x="3586259" y="1830684"/>
            <a:ext cx="1076276" cy="18620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РАЗВИТЫЙ АГРОПРОМЫШЛЕННЫЙ КОМПЛЕКС  </a:t>
            </a:r>
          </a:p>
          <a:p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197,8 тыс. га земель сельскохозяйственного назначения</a:t>
            </a:r>
          </a:p>
          <a:p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BE19CD4-5254-3EFD-22F9-39923BAB964A}"/>
              </a:ext>
            </a:extLst>
          </p:cNvPr>
          <p:cNvSpPr txBox="1"/>
          <p:nvPr/>
        </p:nvSpPr>
        <p:spPr>
          <a:xfrm>
            <a:off x="781235" y="4333942"/>
            <a:ext cx="1374010" cy="21698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БОГАТОЕ ИСТОРИКО-КУЛЬТУРНОЕ НАСЛЕДИЕ</a:t>
            </a: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164C09F4-F102-F31C-7FF3-D3B5C78C77BF}"/>
              </a:ext>
            </a:extLst>
          </p:cNvPr>
          <p:cNvSpPr txBox="1"/>
          <p:nvPr/>
        </p:nvSpPr>
        <p:spPr>
          <a:xfrm>
            <a:off x="2646084" y="3923402"/>
            <a:ext cx="165645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ru-RU" sz="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0DB3605F-5D1F-38C2-F7AE-FD1D0A54328C}"/>
              </a:ext>
            </a:extLst>
          </p:cNvPr>
          <p:cNvSpPr txBox="1"/>
          <p:nvPr/>
        </p:nvSpPr>
        <p:spPr>
          <a:xfrm>
            <a:off x="5172781" y="3923401"/>
            <a:ext cx="1395747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ИНФРАСТРУКТУРЫ ПОДДЕРЖКИ РАЗВИТИЯ  МАЛОГО И СРЕДНЕГО БИЗНЕСА </a:t>
            </a:r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ИНФОРМАЦИОННО-КОНСУЛЬТАЦИОННЫЙ ЦЕНТР ПОДДЕРЖКИ СМСП</a:t>
            </a:r>
            <a:endParaRPr lang="x-none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970BDB9-6572-B7E0-9276-A5A584F6DB98}"/>
              </a:ext>
            </a:extLst>
          </p:cNvPr>
          <p:cNvSpPr txBox="1"/>
          <p:nvPr/>
        </p:nvSpPr>
        <p:spPr>
          <a:xfrm>
            <a:off x="5472771" y="1730305"/>
            <a:ext cx="1597985" cy="1646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ТРАНСПОРТНАЯ ДОСТУПНОСТЬ РАЙОНА</a:t>
            </a: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автомобильный транспорт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граница с Республикой Казахстан позволяет развивать тесное взаимовыгодное сотрудничество в различных сферах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A85F3027-8E92-FCDF-0FB4-B90608BF66B3}"/>
              </a:ext>
            </a:extLst>
          </p:cNvPr>
          <p:cNvSpPr txBox="1"/>
          <p:nvPr/>
        </p:nvSpPr>
        <p:spPr>
          <a:xfrm>
            <a:off x="7561581" y="3004202"/>
            <a:ext cx="1697510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СВОБОДНЫЕ ИНВЕСТИЦИОННЫЕ ПЛОЩАДКИ </a:t>
            </a:r>
          </a:p>
          <a:p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x-none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 descr="Производство со сплошной заливкой">
            <a:extLst>
              <a:ext uri="{FF2B5EF4-FFF2-40B4-BE49-F238E27FC236}">
                <a16:creationId xmlns:a16="http://schemas.microsoft.com/office/drawing/2014/main" id="{A7171B6C-EB0E-44BD-864B-013B993BE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87787" y="1755104"/>
            <a:ext cx="317061" cy="317061"/>
          </a:xfrm>
          <a:prstGeom prst="rect">
            <a:avLst/>
          </a:prstGeom>
        </p:spPr>
      </p:pic>
      <p:pic>
        <p:nvPicPr>
          <p:cNvPr id="7" name="Рисунок 6" descr="Линейчатая диаграмма со сплошной заливкой">
            <a:extLst>
              <a:ext uri="{FF2B5EF4-FFF2-40B4-BE49-F238E27FC236}">
                <a16:creationId xmlns:a16="http://schemas.microsoft.com/office/drawing/2014/main" id="{29725ACB-265F-F2E5-C2BB-002238ACB7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61213" y="3853798"/>
            <a:ext cx="361736" cy="361736"/>
          </a:xfrm>
          <a:prstGeom prst="rect">
            <a:avLst/>
          </a:prstGeom>
        </p:spPr>
      </p:pic>
      <p:pic>
        <p:nvPicPr>
          <p:cNvPr id="9" name="Рисунок 8" descr="Ракета со сплошной заливкой">
            <a:extLst>
              <a:ext uri="{FF2B5EF4-FFF2-40B4-BE49-F238E27FC236}">
                <a16:creationId xmlns:a16="http://schemas.microsoft.com/office/drawing/2014/main" id="{79C47C02-F045-DB00-ED8E-FA048A96B4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52632" y="3952797"/>
            <a:ext cx="342359" cy="342359"/>
          </a:xfrm>
          <a:prstGeom prst="rect">
            <a:avLst/>
          </a:prstGeom>
        </p:spPr>
      </p:pic>
      <p:pic>
        <p:nvPicPr>
          <p:cNvPr id="14" name="Рисунок 13" descr="Русский Каседрал со сплошной заливкой">
            <a:extLst>
              <a:ext uri="{FF2B5EF4-FFF2-40B4-BE49-F238E27FC236}">
                <a16:creationId xmlns:a16="http://schemas.microsoft.com/office/drawing/2014/main" id="{5EB91455-B4B9-D3A9-27F3-0A6A54CDA3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893586" y="3938494"/>
            <a:ext cx="312963" cy="4805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517AAE-F63A-9A1A-05EC-284F77E97210}"/>
              </a:ext>
            </a:extLst>
          </p:cNvPr>
          <p:cNvSpPr txBox="1"/>
          <p:nvPr/>
        </p:nvSpPr>
        <p:spPr>
          <a:xfrm>
            <a:off x="618918" y="6351464"/>
            <a:ext cx="732503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556BE4-7B38-E742-01B1-E675C970A39E}"/>
              </a:ext>
            </a:extLst>
          </p:cNvPr>
          <p:cNvSpPr txBox="1"/>
          <p:nvPr/>
        </p:nvSpPr>
        <p:spPr>
          <a:xfrm>
            <a:off x="627016" y="550177"/>
            <a:ext cx="8835766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b="1" dirty="0">
                <a:latin typeface="Arial" panose="020B0604020202020204" pitchFamily="34" charset="0"/>
                <a:cs typeface="Arial" panose="020B0604020202020204" pitchFamily="34" charset="0"/>
              </a:rPr>
              <a:t>ПРЕИМУЩЕСТВА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</a:t>
            </a:r>
          </a:p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КУРЬИНСКИЙ РАЙОН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34107" y="2285778"/>
            <a:ext cx="359695" cy="359695"/>
          </a:xfrm>
          <a:prstGeom prst="rect">
            <a:avLst/>
          </a:prstGeom>
        </p:spPr>
      </p:pic>
      <p:pic>
        <p:nvPicPr>
          <p:cNvPr id="28" name="Рисунок 27" descr="Посевы со сплошной заливкой">
            <a:extLst>
              <a:ext uri="{FF2B5EF4-FFF2-40B4-BE49-F238E27FC236}">
                <a16:creationId xmlns:a16="http://schemas.microsoft.com/office/drawing/2014/main" id="{A92B0F57-528B-3006-0596-95222381CE7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672194" y="1788758"/>
            <a:ext cx="360000" cy="360000"/>
          </a:xfrm>
          <a:prstGeom prst="rect">
            <a:avLst/>
          </a:prstGeom>
        </p:spPr>
      </p:pic>
      <p:pic>
        <p:nvPicPr>
          <p:cNvPr id="30" name="Рисунок 29" descr="Указатель со сплошной заливкой">
            <a:extLst>
              <a:ext uri="{FF2B5EF4-FFF2-40B4-BE49-F238E27FC236}">
                <a16:creationId xmlns:a16="http://schemas.microsoft.com/office/drawing/2014/main" id="{9C749ECD-066C-5BEC-4B20-1B23A3233DF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883067" y="1781266"/>
            <a:ext cx="366413" cy="3664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880126" y="1755911"/>
            <a:ext cx="359695" cy="35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858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Маркер со сплошной заливкой">
            <a:extLst>
              <a:ext uri="{FF2B5EF4-FFF2-40B4-BE49-F238E27FC236}">
                <a16:creationId xmlns:a16="http://schemas.microsoft.com/office/drawing/2014/main" id="{6CEF467B-AB9D-CC15-203A-85FE1989A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45523" y="2533811"/>
            <a:ext cx="360000" cy="360000"/>
          </a:xfrm>
          <a:prstGeom prst="rect">
            <a:avLst/>
          </a:prstGeom>
        </p:spPr>
      </p:pic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432688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характеристика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9B83FABD-A56B-D9B1-C69E-50C46E0F43F7}"/>
              </a:ext>
            </a:extLst>
          </p:cNvPr>
          <p:cNvSpPr/>
          <p:nvPr/>
        </p:nvSpPr>
        <p:spPr>
          <a:xfrm>
            <a:off x="580964" y="1297147"/>
            <a:ext cx="2437906" cy="1005429"/>
          </a:xfrm>
          <a:prstGeom prst="roundRect">
            <a:avLst>
              <a:gd name="adj" fmla="val 24466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1AE15D8A-DAB9-999D-A902-FEF6AB2B0D64}"/>
              </a:ext>
            </a:extLst>
          </p:cNvPr>
          <p:cNvSpPr/>
          <p:nvPr/>
        </p:nvSpPr>
        <p:spPr>
          <a:xfrm>
            <a:off x="3158351" y="1401547"/>
            <a:ext cx="2468848" cy="945414"/>
          </a:xfrm>
          <a:prstGeom prst="roundRect">
            <a:avLst>
              <a:gd name="adj" fmla="val 25094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3FE3C0CF-5D95-1AEE-3887-AD805852FE1B}"/>
              </a:ext>
            </a:extLst>
          </p:cNvPr>
          <p:cNvSpPr/>
          <p:nvPr/>
        </p:nvSpPr>
        <p:spPr>
          <a:xfrm>
            <a:off x="644547" y="2448515"/>
            <a:ext cx="2416710" cy="1215793"/>
          </a:xfrm>
          <a:prstGeom prst="roundRect">
            <a:avLst>
              <a:gd name="adj" fmla="val 24466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0F987C6D-C32D-6FF9-471D-63FF34B39D49}"/>
              </a:ext>
            </a:extLst>
          </p:cNvPr>
          <p:cNvSpPr/>
          <p:nvPr/>
        </p:nvSpPr>
        <p:spPr>
          <a:xfrm>
            <a:off x="3158351" y="2448516"/>
            <a:ext cx="2468848" cy="945414"/>
          </a:xfrm>
          <a:prstGeom prst="roundRect">
            <a:avLst>
              <a:gd name="adj" fmla="val 25094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C70D425-0601-D87C-F822-B98F9FAA1682}"/>
              </a:ext>
            </a:extLst>
          </p:cNvPr>
          <p:cNvSpPr txBox="1"/>
          <p:nvPr/>
        </p:nvSpPr>
        <p:spPr>
          <a:xfrm>
            <a:off x="787105" y="1465168"/>
            <a:ext cx="453411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8,05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EC1A494-C31C-4490-24D4-612143D1D8DD}"/>
              </a:ext>
            </a:extLst>
          </p:cNvPr>
          <p:cNvSpPr txBox="1"/>
          <p:nvPr/>
        </p:nvSpPr>
        <p:spPr>
          <a:xfrm>
            <a:off x="1292130" y="1496129"/>
            <a:ext cx="76757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чел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4E6BDDD-6D8F-8017-99BE-9D45AAA1328E}"/>
              </a:ext>
            </a:extLst>
          </p:cNvPr>
          <p:cNvSpPr txBox="1"/>
          <p:nvPr/>
        </p:nvSpPr>
        <p:spPr>
          <a:xfrm>
            <a:off x="787106" y="1778842"/>
            <a:ext cx="1564170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численность населения Курьинского района 2024 г. </a:t>
            </a:r>
          </a:p>
        </p:txBody>
      </p:sp>
      <p:pic>
        <p:nvPicPr>
          <p:cNvPr id="34" name="Рисунок 33" descr="Пользователь со сплошной заливкой">
            <a:extLst>
              <a:ext uri="{FF2B5EF4-FFF2-40B4-BE49-F238E27FC236}">
                <a16:creationId xmlns:a16="http://schemas.microsoft.com/office/drawing/2014/main" id="{C86C1983-C8BD-89C3-7A05-138B029CFA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81101" y="1496129"/>
            <a:ext cx="360000" cy="360000"/>
          </a:xfrm>
          <a:prstGeom prst="rect">
            <a:avLst/>
          </a:prstGeom>
        </p:spPr>
      </p:pic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id="{8AE7E09C-A74B-B0E9-CF94-B37DDF9C5558}"/>
              </a:ext>
            </a:extLst>
          </p:cNvPr>
          <p:cNvSpPr/>
          <p:nvPr/>
        </p:nvSpPr>
        <p:spPr>
          <a:xfrm>
            <a:off x="3183092" y="1314065"/>
            <a:ext cx="2438758" cy="972608"/>
          </a:xfrm>
          <a:prstGeom prst="roundRect">
            <a:avLst>
              <a:gd name="adj" fmla="val 24466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3BEBE82-3ABE-EE06-2DC9-23A64698E759}"/>
              </a:ext>
            </a:extLst>
          </p:cNvPr>
          <p:cNvSpPr txBox="1"/>
          <p:nvPr/>
        </p:nvSpPr>
        <p:spPr>
          <a:xfrm>
            <a:off x="3358231" y="1532622"/>
            <a:ext cx="41362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3,4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156ADA9-D124-7FB2-5ADB-A4BD1C324852}"/>
              </a:ext>
            </a:extLst>
          </p:cNvPr>
          <p:cNvSpPr txBox="1"/>
          <p:nvPr/>
        </p:nvSpPr>
        <p:spPr>
          <a:xfrm>
            <a:off x="3862280" y="1573874"/>
            <a:ext cx="641904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чел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5B9663A-7C88-1310-3046-2C62DC47060A}"/>
              </a:ext>
            </a:extLst>
          </p:cNvPr>
          <p:cNvSpPr txBox="1"/>
          <p:nvPr/>
        </p:nvSpPr>
        <p:spPr>
          <a:xfrm>
            <a:off x="3358232" y="1864279"/>
            <a:ext cx="1465994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население с. Курья, 2024 г.</a:t>
            </a:r>
          </a:p>
        </p:txBody>
      </p:sp>
      <p:pic>
        <p:nvPicPr>
          <p:cNvPr id="39" name="Рисунок 38" descr="Пользователь со сплошной заливкой">
            <a:extLst>
              <a:ext uri="{FF2B5EF4-FFF2-40B4-BE49-F238E27FC236}">
                <a16:creationId xmlns:a16="http://schemas.microsoft.com/office/drawing/2014/main" id="{C08BC730-626D-6D1C-654C-F4EA6ADE8F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145523" y="1480554"/>
            <a:ext cx="360000" cy="360000"/>
          </a:xfrm>
          <a:prstGeom prst="rect">
            <a:avLst/>
          </a:prstGeom>
        </p:spPr>
      </p:pic>
      <p:sp>
        <p:nvSpPr>
          <p:cNvPr id="41" name="Скругленный прямоугольник 40">
            <a:extLst>
              <a:ext uri="{FF2B5EF4-FFF2-40B4-BE49-F238E27FC236}">
                <a16:creationId xmlns:a16="http://schemas.microsoft.com/office/drawing/2014/main" id="{34635477-1B2D-01F3-8FB7-2516AED14752}"/>
              </a:ext>
            </a:extLst>
          </p:cNvPr>
          <p:cNvSpPr/>
          <p:nvPr/>
        </p:nvSpPr>
        <p:spPr>
          <a:xfrm>
            <a:off x="3182931" y="2448516"/>
            <a:ext cx="2468848" cy="1228500"/>
          </a:xfrm>
          <a:prstGeom prst="roundRect">
            <a:avLst>
              <a:gd name="adj" fmla="val 25094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D35A42D-3D27-DFA6-AB8B-DEE9DE40A08C}"/>
              </a:ext>
            </a:extLst>
          </p:cNvPr>
          <p:cNvSpPr txBox="1"/>
          <p:nvPr/>
        </p:nvSpPr>
        <p:spPr>
          <a:xfrm>
            <a:off x="826895" y="2579592"/>
            <a:ext cx="572581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247,4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A5A4D3C-E096-2C1F-BAEE-7A9DAFDEF1AE}"/>
              </a:ext>
            </a:extLst>
          </p:cNvPr>
          <p:cNvSpPr txBox="1"/>
          <p:nvPr/>
        </p:nvSpPr>
        <p:spPr>
          <a:xfrm>
            <a:off x="1560135" y="2656536"/>
            <a:ext cx="630540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га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A94615B-DCE9-714A-3CA3-7B2922C855BA}"/>
              </a:ext>
            </a:extLst>
          </p:cNvPr>
          <p:cNvSpPr txBox="1"/>
          <p:nvPr/>
        </p:nvSpPr>
        <p:spPr>
          <a:xfrm>
            <a:off x="787105" y="2842515"/>
            <a:ext cx="1524379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площадь Курьинского района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2F725FE-F144-6325-91C1-04D853E4AD7C}"/>
              </a:ext>
            </a:extLst>
          </p:cNvPr>
          <p:cNvSpPr txBox="1"/>
          <p:nvPr/>
        </p:nvSpPr>
        <p:spPr>
          <a:xfrm>
            <a:off x="3358231" y="2579591"/>
            <a:ext cx="41362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890480E-3893-F81C-B22E-393C852242FA}"/>
              </a:ext>
            </a:extLst>
          </p:cNvPr>
          <p:cNvSpPr txBox="1"/>
          <p:nvPr/>
        </p:nvSpPr>
        <p:spPr>
          <a:xfrm>
            <a:off x="3358232" y="2911248"/>
            <a:ext cx="126140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населённых пункта</a:t>
            </a:r>
          </a:p>
        </p:txBody>
      </p:sp>
      <p:pic>
        <p:nvPicPr>
          <p:cNvPr id="70" name="Рисунок 69" descr="Переместить со сплошной заливкой">
            <a:extLst>
              <a:ext uri="{FF2B5EF4-FFF2-40B4-BE49-F238E27FC236}">
                <a16:creationId xmlns:a16="http://schemas.microsoft.com/office/drawing/2014/main" id="{895D5543-0D78-4216-5A52-61BAC118CA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581101" y="2529103"/>
            <a:ext cx="360000" cy="360000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0F7716E0-33E1-47CC-F22F-F3F1AB99120C}"/>
              </a:ext>
            </a:extLst>
          </p:cNvPr>
          <p:cNvSpPr txBox="1"/>
          <p:nvPr/>
        </p:nvSpPr>
        <p:spPr>
          <a:xfrm>
            <a:off x="1433441" y="4010433"/>
            <a:ext cx="1241569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Автотранспорт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8DB2A8B5-932C-6F5C-9F50-499F12240835}"/>
              </a:ext>
            </a:extLst>
          </p:cNvPr>
          <p:cNvSpPr txBox="1"/>
          <p:nvPr/>
        </p:nvSpPr>
        <p:spPr>
          <a:xfrm>
            <a:off x="836023" y="4554583"/>
            <a:ext cx="10823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solidFill>
                  <a:schemeClr val="bg1"/>
                </a:solidFill>
              </a:rPr>
              <a:t>Республикой Казахстан»;</a:t>
            </a:r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7EC816E-E458-34AF-82E9-E325D2EA6F15}"/>
              </a:ext>
            </a:extLst>
          </p:cNvPr>
          <p:cNvSpPr txBox="1"/>
          <p:nvPr/>
        </p:nvSpPr>
        <p:spPr>
          <a:xfrm>
            <a:off x="4220368" y="4555355"/>
            <a:ext cx="106573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Tx/>
              <a:buChar char="-"/>
            </a:pPr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EBAD4BC-722C-8F18-6F6A-EE9A29BE3239}"/>
              </a:ext>
            </a:extLst>
          </p:cNvPr>
          <p:cNvSpPr txBox="1"/>
          <p:nvPr/>
        </p:nvSpPr>
        <p:spPr>
          <a:xfrm>
            <a:off x="4220368" y="4285193"/>
            <a:ext cx="1348889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ru-RU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03E8347-34B6-89F2-E98E-7F490ADEFA8C}"/>
              </a:ext>
            </a:extLst>
          </p:cNvPr>
          <p:cNvSpPr txBox="1"/>
          <p:nvPr/>
        </p:nvSpPr>
        <p:spPr>
          <a:xfrm>
            <a:off x="826257" y="4285193"/>
            <a:ext cx="134952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Автодорога федерального значения</a:t>
            </a:r>
          </a:p>
        </p:txBody>
      </p:sp>
      <p:pic>
        <p:nvPicPr>
          <p:cNvPr id="84" name="Рисунок 83" descr="Маркер со сплошной заливкой">
            <a:extLst>
              <a:ext uri="{FF2B5EF4-FFF2-40B4-BE49-F238E27FC236}">
                <a16:creationId xmlns:a16="http://schemas.microsoft.com/office/drawing/2014/main" id="{72083DFE-EDD9-273A-911A-529160DD2C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02125" y="3186333"/>
            <a:ext cx="180000" cy="18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6A496C-B21E-5E62-E8B7-7BB436EC32DB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B829ED-5AD9-E391-3DCA-96E4C7799FF6}"/>
              </a:ext>
            </a:extLst>
          </p:cNvPr>
          <p:cNvSpPr txBox="1"/>
          <p:nvPr/>
        </p:nvSpPr>
        <p:spPr>
          <a:xfrm>
            <a:off x="627015" y="550177"/>
            <a:ext cx="9125075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000" b="1" dirty="0">
                <a:latin typeface="Arial" panose="020B0604020202020204" pitchFamily="34" charset="0"/>
                <a:cs typeface="Arial" panose="020B0604020202020204" pitchFamily="34" charset="0"/>
              </a:rPr>
              <a:t>ОБЩАЯ ХАРАКТЕРИСТИКА</a:t>
            </a:r>
          </a:p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x-none" sz="2000" b="1" dirty="0">
                <a:latin typeface="Arial" panose="020B0604020202020204" pitchFamily="34" charset="0"/>
                <a:cs typeface="Arial" panose="020B0604020202020204" pitchFamily="34" charset="0"/>
              </a:rPr>
              <a:t>УНИЦИПАЛЬНОГО О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БРАЗОВАНИЯ КУРЬИНСКИЙ РАЙОН</a:t>
            </a:r>
            <a:endParaRPr lang="x-none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F03E8347-34B6-89F2-E98E-7F490ADEFA8C}"/>
              </a:ext>
            </a:extLst>
          </p:cNvPr>
          <p:cNvSpPr txBox="1"/>
          <p:nvPr/>
        </p:nvSpPr>
        <p:spPr>
          <a:xfrm>
            <a:off x="2059705" y="4302804"/>
            <a:ext cx="113227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Автодорога регионального значения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FA537BB-66AA-9B16-C620-3A54D27A904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2278" y="1401547"/>
            <a:ext cx="3838121" cy="465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813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2273092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социально-экономические показатели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CA681B2E-CC94-3AAF-E060-F2F2C175E23F}"/>
              </a:ext>
            </a:extLst>
          </p:cNvPr>
          <p:cNvSpPr/>
          <p:nvPr/>
        </p:nvSpPr>
        <p:spPr>
          <a:xfrm>
            <a:off x="401518" y="1367136"/>
            <a:ext cx="8658455" cy="5079302"/>
          </a:xfrm>
          <a:prstGeom prst="roundRect">
            <a:avLst>
              <a:gd name="adj" fmla="val 547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graphicFrame>
        <p:nvGraphicFramePr>
          <p:cNvPr id="67" name="Диаграмма 66">
            <a:extLst>
              <a:ext uri="{FF2B5EF4-FFF2-40B4-BE49-F238E27FC236}">
                <a16:creationId xmlns:a16="http://schemas.microsoft.com/office/drawing/2014/main" id="{3CBBECBC-5927-FDA8-F3B5-C670703B96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7533365"/>
              </p:ext>
            </p:extLst>
          </p:nvPr>
        </p:nvGraphicFramePr>
        <p:xfrm>
          <a:off x="6817093" y="2535477"/>
          <a:ext cx="2966399" cy="38453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id="{4B987983-F07E-F572-08A2-A9B03E6871E5}"/>
              </a:ext>
            </a:extLst>
          </p:cNvPr>
          <p:cNvCxnSpPr>
            <a:cxnSpLocks/>
          </p:cNvCxnSpPr>
          <p:nvPr/>
        </p:nvCxnSpPr>
        <p:spPr>
          <a:xfrm>
            <a:off x="907085" y="6000498"/>
            <a:ext cx="27066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61B276B5-A05C-4084-6B05-771C3FE2940E}"/>
              </a:ext>
            </a:extLst>
          </p:cNvPr>
          <p:cNvSpPr txBox="1"/>
          <p:nvPr/>
        </p:nvSpPr>
        <p:spPr>
          <a:xfrm>
            <a:off x="1294059" y="5938942"/>
            <a:ext cx="26308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x-none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1" name="Прямая соединительная линия 80">
            <a:extLst>
              <a:ext uri="{FF2B5EF4-FFF2-40B4-BE49-F238E27FC236}">
                <a16:creationId xmlns:a16="http://schemas.microsoft.com/office/drawing/2014/main" id="{E41DF579-8696-DD20-F1CC-5CD2F3DBCE34}"/>
              </a:ext>
            </a:extLst>
          </p:cNvPr>
          <p:cNvCxnSpPr>
            <a:cxnSpLocks/>
          </p:cNvCxnSpPr>
          <p:nvPr/>
        </p:nvCxnSpPr>
        <p:spPr>
          <a:xfrm>
            <a:off x="1736354" y="6000498"/>
            <a:ext cx="270662" cy="0"/>
          </a:xfrm>
          <a:prstGeom prst="line">
            <a:avLst/>
          </a:prstGeom>
          <a:ln w="12700">
            <a:solidFill>
              <a:srgbClr val="B1C1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C868A8CD-3BA5-845F-2948-B9125448DA88}"/>
              </a:ext>
            </a:extLst>
          </p:cNvPr>
          <p:cNvSpPr txBox="1"/>
          <p:nvPr/>
        </p:nvSpPr>
        <p:spPr>
          <a:xfrm>
            <a:off x="2123328" y="5938942"/>
            <a:ext cx="26308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x-none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1" name="Прямая соединительная линия 100">
            <a:extLst>
              <a:ext uri="{FF2B5EF4-FFF2-40B4-BE49-F238E27FC236}">
                <a16:creationId xmlns:a16="http://schemas.microsoft.com/office/drawing/2014/main" id="{65A9FFCD-B422-6BAC-3756-D7F21C5FD4A9}"/>
              </a:ext>
            </a:extLst>
          </p:cNvPr>
          <p:cNvCxnSpPr>
            <a:cxnSpLocks/>
          </p:cNvCxnSpPr>
          <p:nvPr/>
        </p:nvCxnSpPr>
        <p:spPr>
          <a:xfrm>
            <a:off x="2565623" y="6000498"/>
            <a:ext cx="270662" cy="0"/>
          </a:xfrm>
          <a:prstGeom prst="line">
            <a:avLst/>
          </a:prstGeom>
          <a:ln w="12700">
            <a:solidFill>
              <a:srgbClr val="4756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8BFA7629-1D6D-6368-F7B0-8E071839277B}"/>
              </a:ext>
            </a:extLst>
          </p:cNvPr>
          <p:cNvSpPr txBox="1"/>
          <p:nvPr/>
        </p:nvSpPr>
        <p:spPr>
          <a:xfrm>
            <a:off x="2952597" y="5938942"/>
            <a:ext cx="78249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* Алтайский край 2024 год</a:t>
            </a:r>
            <a:endParaRPr lang="x-none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9" name="Группа 158">
            <a:extLst>
              <a:ext uri="{FF2B5EF4-FFF2-40B4-BE49-F238E27FC236}">
                <a16:creationId xmlns:a16="http://schemas.microsoft.com/office/drawing/2014/main" id="{859BFF25-7647-679E-CF0A-EDBC0E40A471}"/>
              </a:ext>
            </a:extLst>
          </p:cNvPr>
          <p:cNvGrpSpPr/>
          <p:nvPr/>
        </p:nvGrpSpPr>
        <p:grpSpPr>
          <a:xfrm>
            <a:off x="2331437" y="2331173"/>
            <a:ext cx="2740657" cy="2610159"/>
            <a:chOff x="2364762" y="2381867"/>
            <a:chExt cx="2740657" cy="2610159"/>
          </a:xfrm>
        </p:grpSpPr>
        <p:sp>
          <p:nvSpPr>
            <p:cNvPr id="113" name="Правильный пятиугольник 112">
              <a:extLst>
                <a:ext uri="{FF2B5EF4-FFF2-40B4-BE49-F238E27FC236}">
                  <a16:creationId xmlns:a16="http://schemas.microsoft.com/office/drawing/2014/main" id="{2E6B3244-8CEB-6239-7F38-F265B373BF99}"/>
                </a:ext>
              </a:extLst>
            </p:cNvPr>
            <p:cNvSpPr/>
            <p:nvPr/>
          </p:nvSpPr>
          <p:spPr>
            <a:xfrm>
              <a:off x="2364762" y="2381867"/>
              <a:ext cx="2740657" cy="2610148"/>
            </a:xfrm>
            <a:custGeom>
              <a:avLst/>
              <a:gdLst>
                <a:gd name="connsiteX0" fmla="*/ 3 w 2740663"/>
                <a:gd name="connsiteY0" fmla="*/ 996988 h 2610155"/>
                <a:gd name="connsiteX1" fmla="*/ 1370332 w 2740663"/>
                <a:gd name="connsiteY1" fmla="*/ 0 h 2610155"/>
                <a:gd name="connsiteX2" fmla="*/ 2740660 w 2740663"/>
                <a:gd name="connsiteY2" fmla="*/ 996988 h 2610155"/>
                <a:gd name="connsiteX3" fmla="*/ 2217241 w 2740663"/>
                <a:gd name="connsiteY3" fmla="*/ 2610148 h 2610155"/>
                <a:gd name="connsiteX4" fmla="*/ 523422 w 2740663"/>
                <a:gd name="connsiteY4" fmla="*/ 2610148 h 2610155"/>
                <a:gd name="connsiteX5" fmla="*/ 3 w 2740663"/>
                <a:gd name="connsiteY5" fmla="*/ 996988 h 2610155"/>
                <a:gd name="connsiteX0" fmla="*/ 0 w 2740657"/>
                <a:gd name="connsiteY0" fmla="*/ 996988 h 2610148"/>
                <a:gd name="connsiteX1" fmla="*/ 1370329 w 2740657"/>
                <a:gd name="connsiteY1" fmla="*/ 0 h 2610148"/>
                <a:gd name="connsiteX2" fmla="*/ 2740657 w 2740657"/>
                <a:gd name="connsiteY2" fmla="*/ 996988 h 2610148"/>
                <a:gd name="connsiteX3" fmla="*/ 2217238 w 2740657"/>
                <a:gd name="connsiteY3" fmla="*/ 2610148 h 2610148"/>
                <a:gd name="connsiteX4" fmla="*/ 523419 w 2740657"/>
                <a:gd name="connsiteY4" fmla="*/ 2610148 h 2610148"/>
                <a:gd name="connsiteX5" fmla="*/ 0 w 2740657"/>
                <a:gd name="connsiteY5" fmla="*/ 996988 h 261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40657" h="2610148">
                  <a:moveTo>
                    <a:pt x="0" y="996988"/>
                  </a:moveTo>
                  <a:lnTo>
                    <a:pt x="1370329" y="0"/>
                  </a:lnTo>
                  <a:lnTo>
                    <a:pt x="2740657" y="996988"/>
                  </a:lnTo>
                  <a:lnTo>
                    <a:pt x="2217238" y="2610148"/>
                  </a:lnTo>
                  <a:lnTo>
                    <a:pt x="523419" y="2610148"/>
                  </a:lnTo>
                  <a:lnTo>
                    <a:pt x="0" y="996988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14" name="Правильный пятиугольник 113">
              <a:extLst>
                <a:ext uri="{FF2B5EF4-FFF2-40B4-BE49-F238E27FC236}">
                  <a16:creationId xmlns:a16="http://schemas.microsoft.com/office/drawing/2014/main" id="{4495E117-48D2-15E2-0BCE-6E44870B1947}"/>
                </a:ext>
              </a:extLst>
            </p:cNvPr>
            <p:cNvSpPr/>
            <p:nvPr/>
          </p:nvSpPr>
          <p:spPr>
            <a:xfrm>
              <a:off x="2730645" y="2730330"/>
              <a:ext cx="2008893" cy="1921938"/>
            </a:xfrm>
            <a:custGeom>
              <a:avLst/>
              <a:gdLst>
                <a:gd name="connsiteX0" fmla="*/ 2 w 2008897"/>
                <a:gd name="connsiteY0" fmla="*/ 730789 h 1913235"/>
                <a:gd name="connsiteX1" fmla="*/ 1004449 w 2008897"/>
                <a:gd name="connsiteY1" fmla="*/ 0 h 1913235"/>
                <a:gd name="connsiteX2" fmla="*/ 2008895 w 2008897"/>
                <a:gd name="connsiteY2" fmla="*/ 730789 h 1913235"/>
                <a:gd name="connsiteX3" fmla="*/ 1625230 w 2008897"/>
                <a:gd name="connsiteY3" fmla="*/ 1913230 h 1913235"/>
                <a:gd name="connsiteX4" fmla="*/ 383667 w 2008897"/>
                <a:gd name="connsiteY4" fmla="*/ 1913230 h 1913235"/>
                <a:gd name="connsiteX5" fmla="*/ 2 w 2008897"/>
                <a:gd name="connsiteY5" fmla="*/ 730789 h 1913235"/>
                <a:gd name="connsiteX0" fmla="*/ 0 w 2008893"/>
                <a:gd name="connsiteY0" fmla="*/ 730789 h 1913230"/>
                <a:gd name="connsiteX1" fmla="*/ 1004447 w 2008893"/>
                <a:gd name="connsiteY1" fmla="*/ 0 h 1913230"/>
                <a:gd name="connsiteX2" fmla="*/ 2008893 w 2008893"/>
                <a:gd name="connsiteY2" fmla="*/ 730789 h 1913230"/>
                <a:gd name="connsiteX3" fmla="*/ 1625228 w 2008893"/>
                <a:gd name="connsiteY3" fmla="*/ 1913230 h 1913230"/>
                <a:gd name="connsiteX4" fmla="*/ 374956 w 2008893"/>
                <a:gd name="connsiteY4" fmla="*/ 1913230 h 1913230"/>
                <a:gd name="connsiteX5" fmla="*/ 0 w 2008893"/>
                <a:gd name="connsiteY5" fmla="*/ 730789 h 1913230"/>
                <a:gd name="connsiteX0" fmla="*/ 0 w 2008893"/>
                <a:gd name="connsiteY0" fmla="*/ 730789 h 1913230"/>
                <a:gd name="connsiteX1" fmla="*/ 1004447 w 2008893"/>
                <a:gd name="connsiteY1" fmla="*/ 0 h 1913230"/>
                <a:gd name="connsiteX2" fmla="*/ 2008893 w 2008893"/>
                <a:gd name="connsiteY2" fmla="*/ 730789 h 1913230"/>
                <a:gd name="connsiteX3" fmla="*/ 1625228 w 2008893"/>
                <a:gd name="connsiteY3" fmla="*/ 1913230 h 1913230"/>
                <a:gd name="connsiteX4" fmla="*/ 374956 w 2008893"/>
                <a:gd name="connsiteY4" fmla="*/ 1913230 h 1913230"/>
                <a:gd name="connsiteX5" fmla="*/ 0 w 2008893"/>
                <a:gd name="connsiteY5" fmla="*/ 730789 h 1913230"/>
                <a:gd name="connsiteX0" fmla="*/ 0 w 2008893"/>
                <a:gd name="connsiteY0" fmla="*/ 730789 h 1921938"/>
                <a:gd name="connsiteX1" fmla="*/ 1004447 w 2008893"/>
                <a:gd name="connsiteY1" fmla="*/ 0 h 1921938"/>
                <a:gd name="connsiteX2" fmla="*/ 2008893 w 2008893"/>
                <a:gd name="connsiteY2" fmla="*/ 730789 h 1921938"/>
                <a:gd name="connsiteX3" fmla="*/ 1625228 w 2008893"/>
                <a:gd name="connsiteY3" fmla="*/ 1921938 h 1921938"/>
                <a:gd name="connsiteX4" fmla="*/ 374956 w 2008893"/>
                <a:gd name="connsiteY4" fmla="*/ 1913230 h 1921938"/>
                <a:gd name="connsiteX5" fmla="*/ 0 w 2008893"/>
                <a:gd name="connsiteY5" fmla="*/ 730789 h 1921938"/>
                <a:gd name="connsiteX0" fmla="*/ 0 w 2008893"/>
                <a:gd name="connsiteY0" fmla="*/ 730789 h 1921938"/>
                <a:gd name="connsiteX1" fmla="*/ 1004447 w 2008893"/>
                <a:gd name="connsiteY1" fmla="*/ 0 h 1921938"/>
                <a:gd name="connsiteX2" fmla="*/ 2008893 w 2008893"/>
                <a:gd name="connsiteY2" fmla="*/ 730789 h 1921938"/>
                <a:gd name="connsiteX3" fmla="*/ 1651354 w 2008893"/>
                <a:gd name="connsiteY3" fmla="*/ 1921938 h 1921938"/>
                <a:gd name="connsiteX4" fmla="*/ 374956 w 2008893"/>
                <a:gd name="connsiteY4" fmla="*/ 1913230 h 1921938"/>
                <a:gd name="connsiteX5" fmla="*/ 0 w 2008893"/>
                <a:gd name="connsiteY5" fmla="*/ 730789 h 1921938"/>
                <a:gd name="connsiteX0" fmla="*/ 0 w 2008893"/>
                <a:gd name="connsiteY0" fmla="*/ 730789 h 1921938"/>
                <a:gd name="connsiteX1" fmla="*/ 1004447 w 2008893"/>
                <a:gd name="connsiteY1" fmla="*/ 0 h 1921938"/>
                <a:gd name="connsiteX2" fmla="*/ 2008893 w 2008893"/>
                <a:gd name="connsiteY2" fmla="*/ 730789 h 1921938"/>
                <a:gd name="connsiteX3" fmla="*/ 1668771 w 2008893"/>
                <a:gd name="connsiteY3" fmla="*/ 1921938 h 1921938"/>
                <a:gd name="connsiteX4" fmla="*/ 374956 w 2008893"/>
                <a:gd name="connsiteY4" fmla="*/ 1913230 h 1921938"/>
                <a:gd name="connsiteX5" fmla="*/ 0 w 2008893"/>
                <a:gd name="connsiteY5" fmla="*/ 730789 h 192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8893" h="1921938">
                  <a:moveTo>
                    <a:pt x="0" y="730789"/>
                  </a:moveTo>
                  <a:lnTo>
                    <a:pt x="1004447" y="0"/>
                  </a:lnTo>
                  <a:lnTo>
                    <a:pt x="2008893" y="730789"/>
                  </a:lnTo>
                  <a:cubicBezTo>
                    <a:pt x="1881005" y="1127839"/>
                    <a:pt x="1796659" y="1524888"/>
                    <a:pt x="1668771" y="1921938"/>
                  </a:cubicBezTo>
                  <a:cubicBezTo>
                    <a:pt x="1252014" y="1921938"/>
                    <a:pt x="861382" y="1904522"/>
                    <a:pt x="374956" y="1913230"/>
                  </a:cubicBezTo>
                  <a:lnTo>
                    <a:pt x="0" y="7307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cxnSp>
          <p:nvCxnSpPr>
            <p:cNvPr id="116" name="Прямая соединительная линия 115">
              <a:extLst>
                <a:ext uri="{FF2B5EF4-FFF2-40B4-BE49-F238E27FC236}">
                  <a16:creationId xmlns:a16="http://schemas.microsoft.com/office/drawing/2014/main" id="{1C6AE833-741A-D6C2-6D6F-7C8212816507}"/>
                </a:ext>
              </a:extLst>
            </p:cNvPr>
            <p:cNvCxnSpPr>
              <a:cxnSpLocks/>
            </p:cNvCxnSpPr>
            <p:nvPr/>
          </p:nvCxnSpPr>
          <p:spPr>
            <a:xfrm>
              <a:off x="3738408" y="2381871"/>
              <a:ext cx="0" cy="2610155"/>
            </a:xfrm>
            <a:prstGeom prst="line">
              <a:avLst/>
            </a:prstGeom>
            <a:ln>
              <a:solidFill>
                <a:srgbClr val="F1F1F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8" name="Группа 157">
              <a:extLst>
                <a:ext uri="{FF2B5EF4-FFF2-40B4-BE49-F238E27FC236}">
                  <a16:creationId xmlns:a16="http://schemas.microsoft.com/office/drawing/2014/main" id="{7B27636C-D5DC-E85C-EE19-185390D0DD09}"/>
                </a:ext>
              </a:extLst>
            </p:cNvPr>
            <p:cNvGrpSpPr/>
            <p:nvPr/>
          </p:nvGrpSpPr>
          <p:grpSpPr>
            <a:xfrm>
              <a:off x="2655097" y="3084325"/>
              <a:ext cx="2167498" cy="1205244"/>
              <a:chOff x="2654917" y="3117426"/>
              <a:chExt cx="2167498" cy="1205244"/>
            </a:xfrm>
          </p:grpSpPr>
          <p:grpSp>
            <p:nvGrpSpPr>
              <p:cNvPr id="121" name="Группа 120">
                <a:extLst>
                  <a:ext uri="{FF2B5EF4-FFF2-40B4-BE49-F238E27FC236}">
                    <a16:creationId xmlns:a16="http://schemas.microsoft.com/office/drawing/2014/main" id="{C0E3F89F-5015-76B7-83AB-B2981EC78399}"/>
                  </a:ext>
                </a:extLst>
              </p:cNvPr>
              <p:cNvGrpSpPr/>
              <p:nvPr/>
            </p:nvGrpSpPr>
            <p:grpSpPr>
              <a:xfrm>
                <a:off x="2654917" y="3117426"/>
                <a:ext cx="2167498" cy="1205244"/>
                <a:chOff x="2491741" y="3198701"/>
                <a:chExt cx="2494930" cy="1387314"/>
              </a:xfrm>
            </p:grpSpPr>
            <p:cxnSp>
              <p:nvCxnSpPr>
                <p:cNvPr id="117" name="Прямая соединительная линия 116">
                  <a:extLst>
                    <a:ext uri="{FF2B5EF4-FFF2-40B4-BE49-F238E27FC236}">
                      <a16:creationId xmlns:a16="http://schemas.microsoft.com/office/drawing/2014/main" id="{8B915712-0841-7078-5D11-970E6AA701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2491741" y="3210351"/>
                  <a:ext cx="2396937" cy="1375664"/>
                </a:xfrm>
                <a:prstGeom prst="line">
                  <a:avLst/>
                </a:prstGeom>
                <a:ln>
                  <a:solidFill>
                    <a:srgbClr val="F1F1F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Прямая соединительная линия 119">
                  <a:extLst>
                    <a:ext uri="{FF2B5EF4-FFF2-40B4-BE49-F238E27FC236}">
                      <a16:creationId xmlns:a16="http://schemas.microsoft.com/office/drawing/2014/main" id="{1708A3A5-006B-B5E0-C489-EABF0F13779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583772" y="3198701"/>
                  <a:ext cx="2402899" cy="1387314"/>
                </a:xfrm>
                <a:prstGeom prst="line">
                  <a:avLst/>
                </a:prstGeom>
                <a:ln>
                  <a:solidFill>
                    <a:srgbClr val="F1F1F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2" name="Овал 121">
                <a:extLst>
                  <a:ext uri="{FF2B5EF4-FFF2-40B4-BE49-F238E27FC236}">
                    <a16:creationId xmlns:a16="http://schemas.microsoft.com/office/drawing/2014/main" id="{5A0E3986-D229-D6EC-5021-52A0442A8505}"/>
                  </a:ext>
                </a:extLst>
              </p:cNvPr>
              <p:cNvSpPr/>
              <p:nvPr/>
            </p:nvSpPr>
            <p:spPr>
              <a:xfrm>
                <a:off x="3708583" y="3664426"/>
                <a:ext cx="62551" cy="62551"/>
              </a:xfrm>
              <a:prstGeom prst="ellipse">
                <a:avLst/>
              </a:prstGeom>
              <a:solidFill>
                <a:srgbClr val="F1F1F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</p:grpSp>
      </p:grpSp>
      <p:sp>
        <p:nvSpPr>
          <p:cNvPr id="123" name="TextBox 122">
            <a:extLst>
              <a:ext uri="{FF2B5EF4-FFF2-40B4-BE49-F238E27FC236}">
                <a16:creationId xmlns:a16="http://schemas.microsoft.com/office/drawing/2014/main" id="{4DDD486F-FFDC-3AC3-0983-1563F64C780C}"/>
              </a:ext>
            </a:extLst>
          </p:cNvPr>
          <p:cNvSpPr txBox="1"/>
          <p:nvPr/>
        </p:nvSpPr>
        <p:spPr>
          <a:xfrm>
            <a:off x="2565623" y="1454664"/>
            <a:ext cx="224946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 работ, выполненных по виду «Строительство» на душу населения, тыс.</a:t>
            </a:r>
            <a:r>
              <a:rPr lang="ru-RU" sz="8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руб.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Скругленный прямоугольник 124">
            <a:extLst>
              <a:ext uri="{FF2B5EF4-FFF2-40B4-BE49-F238E27FC236}">
                <a16:creationId xmlns:a16="http://schemas.microsoft.com/office/drawing/2014/main" id="{7DACA747-66C6-0E65-B5FA-C504D9C6D2C4}"/>
              </a:ext>
            </a:extLst>
          </p:cNvPr>
          <p:cNvSpPr/>
          <p:nvPr/>
        </p:nvSpPr>
        <p:spPr>
          <a:xfrm>
            <a:off x="3022798" y="1988434"/>
            <a:ext cx="322113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6,0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Скругленный прямоугольник 125">
            <a:extLst>
              <a:ext uri="{FF2B5EF4-FFF2-40B4-BE49-F238E27FC236}">
                <a16:creationId xmlns:a16="http://schemas.microsoft.com/office/drawing/2014/main" id="{1F8EAFBB-518D-C75C-F633-1B12885366D0}"/>
              </a:ext>
            </a:extLst>
          </p:cNvPr>
          <p:cNvSpPr/>
          <p:nvPr/>
        </p:nvSpPr>
        <p:spPr>
          <a:xfrm>
            <a:off x="3944551" y="1976818"/>
            <a:ext cx="493297" cy="190941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51,4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Скругленный прямоугольник 126">
            <a:extLst>
              <a:ext uri="{FF2B5EF4-FFF2-40B4-BE49-F238E27FC236}">
                <a16:creationId xmlns:a16="http://schemas.microsoft.com/office/drawing/2014/main" id="{0B4880A1-91DC-D0F0-A77C-E94DED46A2DE}"/>
              </a:ext>
            </a:extLst>
          </p:cNvPr>
          <p:cNvSpPr/>
          <p:nvPr/>
        </p:nvSpPr>
        <p:spPr>
          <a:xfrm>
            <a:off x="3445983" y="2002224"/>
            <a:ext cx="332839" cy="175351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18,2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B51F7AF6-8F8A-5B37-A1C2-3650196617FB}"/>
              </a:ext>
            </a:extLst>
          </p:cNvPr>
          <p:cNvSpPr txBox="1"/>
          <p:nvPr/>
        </p:nvSpPr>
        <p:spPr>
          <a:xfrm>
            <a:off x="5167933" y="2647406"/>
            <a:ext cx="122152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отгрузка промышленной продукции по крупным и средним предприятиям на душу населения, тыс. </a:t>
            </a:r>
            <a:r>
              <a:rPr lang="ru-RU" sz="8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Скругленный прямоугольник 132">
            <a:extLst>
              <a:ext uri="{FF2B5EF4-FFF2-40B4-BE49-F238E27FC236}">
                <a16:creationId xmlns:a16="http://schemas.microsoft.com/office/drawing/2014/main" id="{BD49888C-EE87-0AA1-DB51-FCB7AE18C6FB}"/>
              </a:ext>
            </a:extLst>
          </p:cNvPr>
          <p:cNvSpPr/>
          <p:nvPr/>
        </p:nvSpPr>
        <p:spPr>
          <a:xfrm>
            <a:off x="5184603" y="3471265"/>
            <a:ext cx="374274" cy="215095"/>
          </a:xfrm>
          <a:prstGeom prst="roundRect">
            <a:avLst>
              <a:gd name="adj" fmla="val 44903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104,4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Скругленный прямоугольник 133">
            <a:extLst>
              <a:ext uri="{FF2B5EF4-FFF2-40B4-BE49-F238E27FC236}">
                <a16:creationId xmlns:a16="http://schemas.microsoft.com/office/drawing/2014/main" id="{E891C477-CE41-440F-B223-9BD475BA4F74}"/>
              </a:ext>
            </a:extLst>
          </p:cNvPr>
          <p:cNvSpPr/>
          <p:nvPr/>
        </p:nvSpPr>
        <p:spPr>
          <a:xfrm>
            <a:off x="6012237" y="3468096"/>
            <a:ext cx="372417" cy="203868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382,7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Скругленный прямоугольник 134">
            <a:extLst>
              <a:ext uri="{FF2B5EF4-FFF2-40B4-BE49-F238E27FC236}">
                <a16:creationId xmlns:a16="http://schemas.microsoft.com/office/drawing/2014/main" id="{BA41BC5E-92C9-7CBA-1F88-F41F35900D8E}"/>
              </a:ext>
            </a:extLst>
          </p:cNvPr>
          <p:cNvSpPr/>
          <p:nvPr/>
        </p:nvSpPr>
        <p:spPr>
          <a:xfrm>
            <a:off x="5634674" y="3468096"/>
            <a:ext cx="301766" cy="219657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183,5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2EFB3336-310E-8D41-40DB-BCF7E0A8AF90}"/>
              </a:ext>
            </a:extLst>
          </p:cNvPr>
          <p:cNvSpPr txBox="1"/>
          <p:nvPr/>
        </p:nvSpPr>
        <p:spPr>
          <a:xfrm>
            <a:off x="4862489" y="4586482"/>
            <a:ext cx="156298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 валовой продукции сельского хозяйства на душу населения, тыс. руб.</a:t>
            </a:r>
            <a:endParaRPr lang="x-none" sz="8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Скругленный прямоугольник 136">
            <a:extLst>
              <a:ext uri="{FF2B5EF4-FFF2-40B4-BE49-F238E27FC236}">
                <a16:creationId xmlns:a16="http://schemas.microsoft.com/office/drawing/2014/main" id="{A3F711DB-496E-5AE9-8DA3-52FB6C8C4FC4}"/>
              </a:ext>
            </a:extLst>
          </p:cNvPr>
          <p:cNvSpPr/>
          <p:nvPr/>
        </p:nvSpPr>
        <p:spPr>
          <a:xfrm>
            <a:off x="4862489" y="5041010"/>
            <a:ext cx="322113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287,3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Скругленный прямоугольник 137">
            <a:extLst>
              <a:ext uri="{FF2B5EF4-FFF2-40B4-BE49-F238E27FC236}">
                <a16:creationId xmlns:a16="http://schemas.microsoft.com/office/drawing/2014/main" id="{8F9B137A-9F0C-3053-26F4-F1A1A4D82D6D}"/>
              </a:ext>
            </a:extLst>
          </p:cNvPr>
          <p:cNvSpPr/>
          <p:nvPr/>
        </p:nvSpPr>
        <p:spPr>
          <a:xfrm>
            <a:off x="5693138" y="5032665"/>
            <a:ext cx="441181" cy="185176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130,8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Скругленный прямоугольник 138">
            <a:extLst>
              <a:ext uri="{FF2B5EF4-FFF2-40B4-BE49-F238E27FC236}">
                <a16:creationId xmlns:a16="http://schemas.microsoft.com/office/drawing/2014/main" id="{5638DA25-0A83-5C61-BB97-CE89B7FE3C55}"/>
              </a:ext>
            </a:extLst>
          </p:cNvPr>
          <p:cNvSpPr/>
          <p:nvPr/>
        </p:nvSpPr>
        <p:spPr>
          <a:xfrm>
            <a:off x="5260067" y="5041010"/>
            <a:ext cx="322113" cy="180000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291,0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9B8B9FEF-8A61-E7B5-E26D-6064E35C71F8}"/>
              </a:ext>
            </a:extLst>
          </p:cNvPr>
          <p:cNvSpPr txBox="1"/>
          <p:nvPr/>
        </p:nvSpPr>
        <p:spPr>
          <a:xfrm>
            <a:off x="1177747" y="4496558"/>
            <a:ext cx="139970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8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объём розничного товарооборота по крупным и средним предприятиям на душу населения, тыс. руб.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Скругленный прямоугольник 140">
            <a:extLst>
              <a:ext uri="{FF2B5EF4-FFF2-40B4-BE49-F238E27FC236}">
                <a16:creationId xmlns:a16="http://schemas.microsoft.com/office/drawing/2014/main" id="{5BF57916-37D0-2A89-BEDE-6529985937EC}"/>
              </a:ext>
            </a:extLst>
          </p:cNvPr>
          <p:cNvSpPr/>
          <p:nvPr/>
        </p:nvSpPr>
        <p:spPr>
          <a:xfrm>
            <a:off x="1117294" y="5041010"/>
            <a:ext cx="482972" cy="29205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43,7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2" name="Скругленный прямоугольник 141">
            <a:extLst>
              <a:ext uri="{FF2B5EF4-FFF2-40B4-BE49-F238E27FC236}">
                <a16:creationId xmlns:a16="http://schemas.microsoft.com/office/drawing/2014/main" id="{804C102D-E058-03DA-846F-7B2632D8057C}"/>
              </a:ext>
            </a:extLst>
          </p:cNvPr>
          <p:cNvSpPr/>
          <p:nvPr/>
        </p:nvSpPr>
        <p:spPr>
          <a:xfrm>
            <a:off x="2205849" y="5047617"/>
            <a:ext cx="383790" cy="28533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278,2</a:t>
            </a:r>
          </a:p>
          <a:p>
            <a:pPr algn="ctr"/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Скругленный прямоугольник 142">
            <a:extLst>
              <a:ext uri="{FF2B5EF4-FFF2-40B4-BE49-F238E27FC236}">
                <a16:creationId xmlns:a16="http://schemas.microsoft.com/office/drawing/2014/main" id="{AF6DE8AE-5C46-A9ED-FE44-79540CCD291B}"/>
              </a:ext>
            </a:extLst>
          </p:cNvPr>
          <p:cNvSpPr/>
          <p:nvPr/>
        </p:nvSpPr>
        <p:spPr>
          <a:xfrm>
            <a:off x="1661820" y="5041010"/>
            <a:ext cx="433071" cy="292053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60,6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CD500BF9-38C1-5529-5619-ECFDF6A02DFC}"/>
              </a:ext>
            </a:extLst>
          </p:cNvPr>
          <p:cNvSpPr txBox="1"/>
          <p:nvPr/>
        </p:nvSpPr>
        <p:spPr>
          <a:xfrm>
            <a:off x="1064368" y="2866713"/>
            <a:ext cx="1594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Объём платных услуг, предоставленных населению, тыс. руб.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Скругленный прямоугольник 144">
            <a:extLst>
              <a:ext uri="{FF2B5EF4-FFF2-40B4-BE49-F238E27FC236}">
                <a16:creationId xmlns:a16="http://schemas.microsoft.com/office/drawing/2014/main" id="{049D898B-5B50-DE58-0CB5-29E839E77CE1}"/>
              </a:ext>
            </a:extLst>
          </p:cNvPr>
          <p:cNvSpPr/>
          <p:nvPr/>
        </p:nvSpPr>
        <p:spPr>
          <a:xfrm>
            <a:off x="1085529" y="3341848"/>
            <a:ext cx="322113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2,7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Скругленный прямоугольник 145">
            <a:extLst>
              <a:ext uri="{FF2B5EF4-FFF2-40B4-BE49-F238E27FC236}">
                <a16:creationId xmlns:a16="http://schemas.microsoft.com/office/drawing/2014/main" id="{D8C75DED-E032-F06C-4A1B-C15F2E0A1892}"/>
              </a:ext>
            </a:extLst>
          </p:cNvPr>
          <p:cNvSpPr/>
          <p:nvPr/>
        </p:nvSpPr>
        <p:spPr>
          <a:xfrm>
            <a:off x="1883735" y="3336777"/>
            <a:ext cx="322113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76,3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Скругленный прямоугольник 146">
            <a:extLst>
              <a:ext uri="{FF2B5EF4-FFF2-40B4-BE49-F238E27FC236}">
                <a16:creationId xmlns:a16="http://schemas.microsoft.com/office/drawing/2014/main" id="{2947D3A7-F3F2-F042-E041-2359906A0400}"/>
              </a:ext>
            </a:extLst>
          </p:cNvPr>
          <p:cNvSpPr/>
          <p:nvPr/>
        </p:nvSpPr>
        <p:spPr>
          <a:xfrm>
            <a:off x="1483107" y="3341848"/>
            <a:ext cx="322113" cy="180000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2,5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BD9E40EF-B3BB-3EB9-AF5B-3B81E652F392}"/>
              </a:ext>
            </a:extLst>
          </p:cNvPr>
          <p:cNvSpPr txBox="1"/>
          <p:nvPr/>
        </p:nvSpPr>
        <p:spPr>
          <a:xfrm>
            <a:off x="3186849" y="5019859"/>
            <a:ext cx="103334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8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средняя з/п по крупным и средним организациям, рублей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Скругленный прямоугольник 148">
            <a:extLst>
              <a:ext uri="{FF2B5EF4-FFF2-40B4-BE49-F238E27FC236}">
                <a16:creationId xmlns:a16="http://schemas.microsoft.com/office/drawing/2014/main" id="{4676CABC-9A49-F2C2-A9BC-C53B134296DE}"/>
              </a:ext>
            </a:extLst>
          </p:cNvPr>
          <p:cNvSpPr/>
          <p:nvPr/>
        </p:nvSpPr>
        <p:spPr>
          <a:xfrm>
            <a:off x="3099871" y="5631420"/>
            <a:ext cx="397579" cy="228984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42831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Скругленный прямоугольник 149">
            <a:extLst>
              <a:ext uri="{FF2B5EF4-FFF2-40B4-BE49-F238E27FC236}">
                <a16:creationId xmlns:a16="http://schemas.microsoft.com/office/drawing/2014/main" id="{D3AFCDB7-7B2D-FB95-3CC4-26FA72959204}"/>
              </a:ext>
            </a:extLst>
          </p:cNvPr>
          <p:cNvSpPr/>
          <p:nvPr/>
        </p:nvSpPr>
        <p:spPr>
          <a:xfrm>
            <a:off x="4030144" y="5631420"/>
            <a:ext cx="322112" cy="228983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54300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Скругленный прямоугольник 150">
            <a:extLst>
              <a:ext uri="{FF2B5EF4-FFF2-40B4-BE49-F238E27FC236}">
                <a16:creationId xmlns:a16="http://schemas.microsoft.com/office/drawing/2014/main" id="{0DA18218-A189-5B34-A992-A1C2F6968601}"/>
              </a:ext>
            </a:extLst>
          </p:cNvPr>
          <p:cNvSpPr/>
          <p:nvPr/>
        </p:nvSpPr>
        <p:spPr>
          <a:xfrm>
            <a:off x="3590989" y="5631420"/>
            <a:ext cx="322113" cy="228984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53387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Шестиугольник 160">
            <a:extLst>
              <a:ext uri="{FF2B5EF4-FFF2-40B4-BE49-F238E27FC236}">
                <a16:creationId xmlns:a16="http://schemas.microsoft.com/office/drawing/2014/main" id="{80C5CFFC-7012-7F1B-F30E-BDA9A7D11940}"/>
              </a:ext>
            </a:extLst>
          </p:cNvPr>
          <p:cNvSpPr/>
          <p:nvPr/>
        </p:nvSpPr>
        <p:spPr>
          <a:xfrm rot="1800000">
            <a:off x="2920822" y="3086486"/>
            <a:ext cx="1376047" cy="1432398"/>
          </a:xfrm>
          <a:custGeom>
            <a:avLst/>
            <a:gdLst>
              <a:gd name="connsiteX0" fmla="*/ 0 w 1889708"/>
              <a:gd name="connsiteY0" fmla="*/ 814530 h 1629059"/>
              <a:gd name="connsiteX1" fmla="*/ 407265 w 1889708"/>
              <a:gd name="connsiteY1" fmla="*/ 0 h 1629059"/>
              <a:gd name="connsiteX2" fmla="*/ 1482443 w 1889708"/>
              <a:gd name="connsiteY2" fmla="*/ 0 h 1629059"/>
              <a:gd name="connsiteX3" fmla="*/ 1889708 w 1889708"/>
              <a:gd name="connsiteY3" fmla="*/ 814530 h 1629059"/>
              <a:gd name="connsiteX4" fmla="*/ 1482443 w 1889708"/>
              <a:gd name="connsiteY4" fmla="*/ 1629059 h 1629059"/>
              <a:gd name="connsiteX5" fmla="*/ 407265 w 1889708"/>
              <a:gd name="connsiteY5" fmla="*/ 1629059 h 1629059"/>
              <a:gd name="connsiteX6" fmla="*/ 0 w 1889708"/>
              <a:gd name="connsiteY6" fmla="*/ 814530 h 1629059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482443 w 1889708"/>
              <a:gd name="connsiteY4" fmla="*/ 1629059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141294 w 1889708"/>
              <a:gd name="connsiteY4" fmla="*/ 1268210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220266 w 1889708"/>
              <a:gd name="connsiteY4" fmla="*/ 1381991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482443 w 1657677"/>
              <a:gd name="connsiteY2" fmla="*/ 0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226899 w 1657677"/>
              <a:gd name="connsiteY2" fmla="*/ 120977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64969"/>
              <a:gd name="connsiteY0" fmla="*/ 778896 h 1736015"/>
              <a:gd name="connsiteX1" fmla="*/ 414557 w 1664969"/>
              <a:gd name="connsiteY1" fmla="*/ 0 h 1736015"/>
              <a:gd name="connsiteX2" fmla="*/ 1234191 w 1664969"/>
              <a:gd name="connsiteY2" fmla="*/ 120977 h 1736015"/>
              <a:gd name="connsiteX3" fmla="*/ 1664969 w 1664969"/>
              <a:gd name="connsiteY3" fmla="*/ 769197 h 1736015"/>
              <a:gd name="connsiteX4" fmla="*/ 1227558 w 1664969"/>
              <a:gd name="connsiteY4" fmla="*/ 1381991 h 1736015"/>
              <a:gd name="connsiteX5" fmla="*/ 263809 w 1664969"/>
              <a:gd name="connsiteY5" fmla="*/ 1736015 h 1736015"/>
              <a:gd name="connsiteX6" fmla="*/ 0 w 1664969"/>
              <a:gd name="connsiteY6" fmla="*/ 778896 h 1736015"/>
              <a:gd name="connsiteX0" fmla="*/ 0 w 1664969"/>
              <a:gd name="connsiteY0" fmla="*/ 657919 h 1615038"/>
              <a:gd name="connsiteX1" fmla="*/ 538202 w 1664969"/>
              <a:gd name="connsiteY1" fmla="*/ 93182 h 1615038"/>
              <a:gd name="connsiteX2" fmla="*/ 1234191 w 1664969"/>
              <a:gd name="connsiteY2" fmla="*/ 0 h 1615038"/>
              <a:gd name="connsiteX3" fmla="*/ 1664969 w 1664969"/>
              <a:gd name="connsiteY3" fmla="*/ 648220 h 1615038"/>
              <a:gd name="connsiteX4" fmla="*/ 1227558 w 1664969"/>
              <a:gd name="connsiteY4" fmla="*/ 1261014 h 1615038"/>
              <a:gd name="connsiteX5" fmla="*/ 263809 w 1664969"/>
              <a:gd name="connsiteY5" fmla="*/ 1615038 h 1615038"/>
              <a:gd name="connsiteX6" fmla="*/ 0 w 1664969"/>
              <a:gd name="connsiteY6" fmla="*/ 657919 h 1615038"/>
              <a:gd name="connsiteX0" fmla="*/ 0 w 1546566"/>
              <a:gd name="connsiteY0" fmla="*/ 657919 h 1615038"/>
              <a:gd name="connsiteX1" fmla="*/ 538202 w 1546566"/>
              <a:gd name="connsiteY1" fmla="*/ 93182 h 1615038"/>
              <a:gd name="connsiteX2" fmla="*/ 1234191 w 1546566"/>
              <a:gd name="connsiteY2" fmla="*/ 0 h 1615038"/>
              <a:gd name="connsiteX3" fmla="*/ 1546566 w 1546566"/>
              <a:gd name="connsiteY3" fmla="*/ 650174 h 1615038"/>
              <a:gd name="connsiteX4" fmla="*/ 1227558 w 1546566"/>
              <a:gd name="connsiteY4" fmla="*/ 1261014 h 1615038"/>
              <a:gd name="connsiteX5" fmla="*/ 263809 w 1546566"/>
              <a:gd name="connsiteY5" fmla="*/ 1615038 h 1615038"/>
              <a:gd name="connsiteX6" fmla="*/ 0 w 1546566"/>
              <a:gd name="connsiteY6" fmla="*/ 657919 h 1615038"/>
              <a:gd name="connsiteX0" fmla="*/ 0 w 1546566"/>
              <a:gd name="connsiteY0" fmla="*/ 657919 h 1518248"/>
              <a:gd name="connsiteX1" fmla="*/ 538202 w 1546566"/>
              <a:gd name="connsiteY1" fmla="*/ 93182 h 1518248"/>
              <a:gd name="connsiteX2" fmla="*/ 1234191 w 1546566"/>
              <a:gd name="connsiteY2" fmla="*/ 0 h 1518248"/>
              <a:gd name="connsiteX3" fmla="*/ 1546566 w 1546566"/>
              <a:gd name="connsiteY3" fmla="*/ 650174 h 1518248"/>
              <a:gd name="connsiteX4" fmla="*/ 1227558 w 1546566"/>
              <a:gd name="connsiteY4" fmla="*/ 1261014 h 1518248"/>
              <a:gd name="connsiteX5" fmla="*/ 373944 w 1546566"/>
              <a:gd name="connsiteY5" fmla="*/ 1518248 h 1518248"/>
              <a:gd name="connsiteX6" fmla="*/ 0 w 1546566"/>
              <a:gd name="connsiteY6" fmla="*/ 657919 h 1518248"/>
              <a:gd name="connsiteX0" fmla="*/ 0 w 1546566"/>
              <a:gd name="connsiteY0" fmla="*/ 572069 h 1432398"/>
              <a:gd name="connsiteX1" fmla="*/ 538202 w 1546566"/>
              <a:gd name="connsiteY1" fmla="*/ 7332 h 1432398"/>
              <a:gd name="connsiteX2" fmla="*/ 1177507 w 1546566"/>
              <a:gd name="connsiteY2" fmla="*/ 0 h 1432398"/>
              <a:gd name="connsiteX3" fmla="*/ 1546566 w 1546566"/>
              <a:gd name="connsiteY3" fmla="*/ 564324 h 1432398"/>
              <a:gd name="connsiteX4" fmla="*/ 1227558 w 1546566"/>
              <a:gd name="connsiteY4" fmla="*/ 1175164 h 1432398"/>
              <a:gd name="connsiteX5" fmla="*/ 373944 w 1546566"/>
              <a:gd name="connsiteY5" fmla="*/ 1432398 h 1432398"/>
              <a:gd name="connsiteX6" fmla="*/ 0 w 1546566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227558 w 1484490"/>
              <a:gd name="connsiteY4" fmla="*/ 1175164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185967 w 1484490"/>
              <a:gd name="connsiteY4" fmla="*/ 1126130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376047"/>
              <a:gd name="connsiteY0" fmla="*/ 575866 h 1432398"/>
              <a:gd name="connsiteX1" fmla="*/ 429759 w 1376047"/>
              <a:gd name="connsiteY1" fmla="*/ 7332 h 1432398"/>
              <a:gd name="connsiteX2" fmla="*/ 1069064 w 1376047"/>
              <a:gd name="connsiteY2" fmla="*/ 0 h 1432398"/>
              <a:gd name="connsiteX3" fmla="*/ 1376047 w 1376047"/>
              <a:gd name="connsiteY3" fmla="*/ 560321 h 1432398"/>
              <a:gd name="connsiteX4" fmla="*/ 1077524 w 1376047"/>
              <a:gd name="connsiteY4" fmla="*/ 1126130 h 1432398"/>
              <a:gd name="connsiteX5" fmla="*/ 265501 w 1376047"/>
              <a:gd name="connsiteY5" fmla="*/ 1432398 h 1432398"/>
              <a:gd name="connsiteX6" fmla="*/ 0 w 1376047"/>
              <a:gd name="connsiteY6" fmla="*/ 575866 h 1432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6047" h="1432398">
                <a:moveTo>
                  <a:pt x="0" y="575866"/>
                </a:moveTo>
                <a:lnTo>
                  <a:pt x="429759" y="7332"/>
                </a:lnTo>
                <a:lnTo>
                  <a:pt x="1069064" y="0"/>
                </a:lnTo>
                <a:lnTo>
                  <a:pt x="1376047" y="560321"/>
                </a:lnTo>
                <a:lnTo>
                  <a:pt x="1077524" y="1126130"/>
                </a:lnTo>
                <a:lnTo>
                  <a:pt x="265501" y="1432398"/>
                </a:lnTo>
                <a:lnTo>
                  <a:pt x="0" y="575866"/>
                </a:lnTo>
                <a:close/>
              </a:path>
            </a:pathLst>
          </a:custGeom>
          <a:noFill/>
          <a:ln>
            <a:solidFill>
              <a:srgbClr val="A6A6A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F619E7A8-AF23-B5E5-7150-0B8CA1052B14}"/>
              </a:ext>
            </a:extLst>
          </p:cNvPr>
          <p:cNvSpPr txBox="1"/>
          <p:nvPr/>
        </p:nvSpPr>
        <p:spPr>
          <a:xfrm>
            <a:off x="627016" y="6354106"/>
            <a:ext cx="4277517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00" i="1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600" i="1" dirty="0">
                <a:latin typeface="Arial" panose="020B0604020202020204" pitchFamily="34" charset="0"/>
                <a:cs typeface="Arial" panose="020B0604020202020204" pitchFamily="34" charset="0"/>
              </a:rPr>
              <a:t>В среднем на </a:t>
            </a:r>
            <a:r>
              <a:rPr lang="en-US" sz="600" i="1" dirty="0"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ru-RU" sz="600" i="1" dirty="0">
                <a:latin typeface="Arial" panose="020B0604020202020204" pitchFamily="34" charset="0"/>
                <a:cs typeface="Arial" panose="020B0604020202020204" pitchFamily="34" charset="0"/>
              </a:rPr>
              <a:t>муниципалитет Алтайского края</a:t>
            </a:r>
            <a:endParaRPr lang="x-none" sz="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" name="Шестиугольник 160">
            <a:extLst>
              <a:ext uri="{FF2B5EF4-FFF2-40B4-BE49-F238E27FC236}">
                <a16:creationId xmlns:a16="http://schemas.microsoft.com/office/drawing/2014/main" id="{BFE3E32D-4E32-EF8D-83DB-B70C7B2C852E}"/>
              </a:ext>
            </a:extLst>
          </p:cNvPr>
          <p:cNvSpPr/>
          <p:nvPr/>
        </p:nvSpPr>
        <p:spPr>
          <a:xfrm rot="1800000">
            <a:off x="2632484" y="2933471"/>
            <a:ext cx="1825527" cy="1348087"/>
          </a:xfrm>
          <a:custGeom>
            <a:avLst/>
            <a:gdLst>
              <a:gd name="connsiteX0" fmla="*/ 0 w 1889708"/>
              <a:gd name="connsiteY0" fmla="*/ 814530 h 1629059"/>
              <a:gd name="connsiteX1" fmla="*/ 407265 w 1889708"/>
              <a:gd name="connsiteY1" fmla="*/ 0 h 1629059"/>
              <a:gd name="connsiteX2" fmla="*/ 1482443 w 1889708"/>
              <a:gd name="connsiteY2" fmla="*/ 0 h 1629059"/>
              <a:gd name="connsiteX3" fmla="*/ 1889708 w 1889708"/>
              <a:gd name="connsiteY3" fmla="*/ 814530 h 1629059"/>
              <a:gd name="connsiteX4" fmla="*/ 1482443 w 1889708"/>
              <a:gd name="connsiteY4" fmla="*/ 1629059 h 1629059"/>
              <a:gd name="connsiteX5" fmla="*/ 407265 w 1889708"/>
              <a:gd name="connsiteY5" fmla="*/ 1629059 h 1629059"/>
              <a:gd name="connsiteX6" fmla="*/ 0 w 1889708"/>
              <a:gd name="connsiteY6" fmla="*/ 814530 h 1629059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482443 w 1889708"/>
              <a:gd name="connsiteY4" fmla="*/ 1629059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141294 w 1889708"/>
              <a:gd name="connsiteY4" fmla="*/ 1268210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220266 w 1889708"/>
              <a:gd name="connsiteY4" fmla="*/ 1381991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482443 w 1657677"/>
              <a:gd name="connsiteY2" fmla="*/ 0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226899 w 1657677"/>
              <a:gd name="connsiteY2" fmla="*/ 120977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64969"/>
              <a:gd name="connsiteY0" fmla="*/ 778896 h 1736015"/>
              <a:gd name="connsiteX1" fmla="*/ 414557 w 1664969"/>
              <a:gd name="connsiteY1" fmla="*/ 0 h 1736015"/>
              <a:gd name="connsiteX2" fmla="*/ 1234191 w 1664969"/>
              <a:gd name="connsiteY2" fmla="*/ 120977 h 1736015"/>
              <a:gd name="connsiteX3" fmla="*/ 1664969 w 1664969"/>
              <a:gd name="connsiteY3" fmla="*/ 769197 h 1736015"/>
              <a:gd name="connsiteX4" fmla="*/ 1227558 w 1664969"/>
              <a:gd name="connsiteY4" fmla="*/ 1381991 h 1736015"/>
              <a:gd name="connsiteX5" fmla="*/ 263809 w 1664969"/>
              <a:gd name="connsiteY5" fmla="*/ 1736015 h 1736015"/>
              <a:gd name="connsiteX6" fmla="*/ 0 w 1664969"/>
              <a:gd name="connsiteY6" fmla="*/ 778896 h 1736015"/>
              <a:gd name="connsiteX0" fmla="*/ 0 w 1664969"/>
              <a:gd name="connsiteY0" fmla="*/ 657919 h 1615038"/>
              <a:gd name="connsiteX1" fmla="*/ 538202 w 1664969"/>
              <a:gd name="connsiteY1" fmla="*/ 93182 h 1615038"/>
              <a:gd name="connsiteX2" fmla="*/ 1234191 w 1664969"/>
              <a:gd name="connsiteY2" fmla="*/ 0 h 1615038"/>
              <a:gd name="connsiteX3" fmla="*/ 1664969 w 1664969"/>
              <a:gd name="connsiteY3" fmla="*/ 648220 h 1615038"/>
              <a:gd name="connsiteX4" fmla="*/ 1227558 w 1664969"/>
              <a:gd name="connsiteY4" fmla="*/ 1261014 h 1615038"/>
              <a:gd name="connsiteX5" fmla="*/ 263809 w 1664969"/>
              <a:gd name="connsiteY5" fmla="*/ 1615038 h 1615038"/>
              <a:gd name="connsiteX6" fmla="*/ 0 w 1664969"/>
              <a:gd name="connsiteY6" fmla="*/ 657919 h 1615038"/>
              <a:gd name="connsiteX0" fmla="*/ 0 w 1546566"/>
              <a:gd name="connsiteY0" fmla="*/ 657919 h 1615038"/>
              <a:gd name="connsiteX1" fmla="*/ 538202 w 1546566"/>
              <a:gd name="connsiteY1" fmla="*/ 93182 h 1615038"/>
              <a:gd name="connsiteX2" fmla="*/ 1234191 w 1546566"/>
              <a:gd name="connsiteY2" fmla="*/ 0 h 1615038"/>
              <a:gd name="connsiteX3" fmla="*/ 1546566 w 1546566"/>
              <a:gd name="connsiteY3" fmla="*/ 650174 h 1615038"/>
              <a:gd name="connsiteX4" fmla="*/ 1227558 w 1546566"/>
              <a:gd name="connsiteY4" fmla="*/ 1261014 h 1615038"/>
              <a:gd name="connsiteX5" fmla="*/ 263809 w 1546566"/>
              <a:gd name="connsiteY5" fmla="*/ 1615038 h 1615038"/>
              <a:gd name="connsiteX6" fmla="*/ 0 w 1546566"/>
              <a:gd name="connsiteY6" fmla="*/ 657919 h 1615038"/>
              <a:gd name="connsiteX0" fmla="*/ 0 w 1546566"/>
              <a:gd name="connsiteY0" fmla="*/ 657919 h 1518248"/>
              <a:gd name="connsiteX1" fmla="*/ 538202 w 1546566"/>
              <a:gd name="connsiteY1" fmla="*/ 93182 h 1518248"/>
              <a:gd name="connsiteX2" fmla="*/ 1234191 w 1546566"/>
              <a:gd name="connsiteY2" fmla="*/ 0 h 1518248"/>
              <a:gd name="connsiteX3" fmla="*/ 1546566 w 1546566"/>
              <a:gd name="connsiteY3" fmla="*/ 650174 h 1518248"/>
              <a:gd name="connsiteX4" fmla="*/ 1227558 w 1546566"/>
              <a:gd name="connsiteY4" fmla="*/ 1261014 h 1518248"/>
              <a:gd name="connsiteX5" fmla="*/ 373944 w 1546566"/>
              <a:gd name="connsiteY5" fmla="*/ 1518248 h 1518248"/>
              <a:gd name="connsiteX6" fmla="*/ 0 w 1546566"/>
              <a:gd name="connsiteY6" fmla="*/ 657919 h 1518248"/>
              <a:gd name="connsiteX0" fmla="*/ 0 w 1546566"/>
              <a:gd name="connsiteY0" fmla="*/ 572069 h 1432398"/>
              <a:gd name="connsiteX1" fmla="*/ 538202 w 1546566"/>
              <a:gd name="connsiteY1" fmla="*/ 7332 h 1432398"/>
              <a:gd name="connsiteX2" fmla="*/ 1177507 w 1546566"/>
              <a:gd name="connsiteY2" fmla="*/ 0 h 1432398"/>
              <a:gd name="connsiteX3" fmla="*/ 1546566 w 1546566"/>
              <a:gd name="connsiteY3" fmla="*/ 564324 h 1432398"/>
              <a:gd name="connsiteX4" fmla="*/ 1227558 w 1546566"/>
              <a:gd name="connsiteY4" fmla="*/ 1175164 h 1432398"/>
              <a:gd name="connsiteX5" fmla="*/ 373944 w 1546566"/>
              <a:gd name="connsiteY5" fmla="*/ 1432398 h 1432398"/>
              <a:gd name="connsiteX6" fmla="*/ 0 w 1546566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227558 w 1484490"/>
              <a:gd name="connsiteY4" fmla="*/ 1175164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185967 w 1484490"/>
              <a:gd name="connsiteY4" fmla="*/ 1126130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376047"/>
              <a:gd name="connsiteY0" fmla="*/ 575866 h 1432398"/>
              <a:gd name="connsiteX1" fmla="*/ 429759 w 1376047"/>
              <a:gd name="connsiteY1" fmla="*/ 7332 h 1432398"/>
              <a:gd name="connsiteX2" fmla="*/ 1069064 w 1376047"/>
              <a:gd name="connsiteY2" fmla="*/ 0 h 1432398"/>
              <a:gd name="connsiteX3" fmla="*/ 1376047 w 1376047"/>
              <a:gd name="connsiteY3" fmla="*/ 560321 h 1432398"/>
              <a:gd name="connsiteX4" fmla="*/ 1077524 w 1376047"/>
              <a:gd name="connsiteY4" fmla="*/ 1126130 h 1432398"/>
              <a:gd name="connsiteX5" fmla="*/ 265501 w 1376047"/>
              <a:gd name="connsiteY5" fmla="*/ 1432398 h 1432398"/>
              <a:gd name="connsiteX6" fmla="*/ 0 w 1376047"/>
              <a:gd name="connsiteY6" fmla="*/ 575866 h 1432398"/>
              <a:gd name="connsiteX0" fmla="*/ 0 w 1376047"/>
              <a:gd name="connsiteY0" fmla="*/ 663163 h 1519695"/>
              <a:gd name="connsiteX1" fmla="*/ 375125 w 1376047"/>
              <a:gd name="connsiteY1" fmla="*/ 0 h 1519695"/>
              <a:gd name="connsiteX2" fmla="*/ 1069064 w 1376047"/>
              <a:gd name="connsiteY2" fmla="*/ 87297 h 1519695"/>
              <a:gd name="connsiteX3" fmla="*/ 1376047 w 1376047"/>
              <a:gd name="connsiteY3" fmla="*/ 647618 h 1519695"/>
              <a:gd name="connsiteX4" fmla="*/ 1077524 w 1376047"/>
              <a:gd name="connsiteY4" fmla="*/ 1213427 h 1519695"/>
              <a:gd name="connsiteX5" fmla="*/ 265501 w 1376047"/>
              <a:gd name="connsiteY5" fmla="*/ 1519695 h 1519695"/>
              <a:gd name="connsiteX6" fmla="*/ 0 w 1376047"/>
              <a:gd name="connsiteY6" fmla="*/ 663163 h 1519695"/>
              <a:gd name="connsiteX0" fmla="*/ 0 w 1376047"/>
              <a:gd name="connsiteY0" fmla="*/ 672448 h 1528980"/>
              <a:gd name="connsiteX1" fmla="*/ 375125 w 1376047"/>
              <a:gd name="connsiteY1" fmla="*/ 9285 h 1528980"/>
              <a:gd name="connsiteX2" fmla="*/ 1132833 w 1376047"/>
              <a:gd name="connsiteY2" fmla="*/ 0 h 1528980"/>
              <a:gd name="connsiteX3" fmla="*/ 1376047 w 1376047"/>
              <a:gd name="connsiteY3" fmla="*/ 656903 h 1528980"/>
              <a:gd name="connsiteX4" fmla="*/ 1077524 w 1376047"/>
              <a:gd name="connsiteY4" fmla="*/ 1222712 h 1528980"/>
              <a:gd name="connsiteX5" fmla="*/ 265501 w 1376047"/>
              <a:gd name="connsiteY5" fmla="*/ 1528980 h 1528980"/>
              <a:gd name="connsiteX6" fmla="*/ 0 w 1376047"/>
              <a:gd name="connsiteY6" fmla="*/ 672448 h 1528980"/>
              <a:gd name="connsiteX0" fmla="*/ 0 w 1450960"/>
              <a:gd name="connsiteY0" fmla="*/ 672448 h 1528980"/>
              <a:gd name="connsiteX1" fmla="*/ 375125 w 1450960"/>
              <a:gd name="connsiteY1" fmla="*/ 9285 h 1528980"/>
              <a:gd name="connsiteX2" fmla="*/ 1132833 w 1450960"/>
              <a:gd name="connsiteY2" fmla="*/ 0 h 1528980"/>
              <a:gd name="connsiteX3" fmla="*/ 1450960 w 1450960"/>
              <a:gd name="connsiteY3" fmla="*/ 660136 h 1528980"/>
              <a:gd name="connsiteX4" fmla="*/ 1077524 w 1450960"/>
              <a:gd name="connsiteY4" fmla="*/ 1222712 h 1528980"/>
              <a:gd name="connsiteX5" fmla="*/ 265501 w 1450960"/>
              <a:gd name="connsiteY5" fmla="*/ 1528980 h 1528980"/>
              <a:gd name="connsiteX6" fmla="*/ 0 w 1450960"/>
              <a:gd name="connsiteY6" fmla="*/ 672448 h 1528980"/>
              <a:gd name="connsiteX0" fmla="*/ 0 w 1450960"/>
              <a:gd name="connsiteY0" fmla="*/ 672448 h 1528980"/>
              <a:gd name="connsiteX1" fmla="*/ 375125 w 1450960"/>
              <a:gd name="connsiteY1" fmla="*/ 9285 h 1528980"/>
              <a:gd name="connsiteX2" fmla="*/ 1132833 w 1450960"/>
              <a:gd name="connsiteY2" fmla="*/ 0 h 1528980"/>
              <a:gd name="connsiteX3" fmla="*/ 1450960 w 1450960"/>
              <a:gd name="connsiteY3" fmla="*/ 660136 h 1528980"/>
              <a:gd name="connsiteX4" fmla="*/ 1125637 w 1450960"/>
              <a:gd name="connsiteY4" fmla="*/ 1294544 h 1528980"/>
              <a:gd name="connsiteX5" fmla="*/ 265501 w 1450960"/>
              <a:gd name="connsiteY5" fmla="*/ 1528980 h 1528980"/>
              <a:gd name="connsiteX6" fmla="*/ 0 w 1450960"/>
              <a:gd name="connsiteY6" fmla="*/ 672448 h 1528980"/>
              <a:gd name="connsiteX0" fmla="*/ 0 w 1450960"/>
              <a:gd name="connsiteY0" fmla="*/ 672448 h 1634188"/>
              <a:gd name="connsiteX1" fmla="*/ 375125 w 1450960"/>
              <a:gd name="connsiteY1" fmla="*/ 9285 h 1634188"/>
              <a:gd name="connsiteX2" fmla="*/ 1132833 w 1450960"/>
              <a:gd name="connsiteY2" fmla="*/ 0 h 1634188"/>
              <a:gd name="connsiteX3" fmla="*/ 1450960 w 1450960"/>
              <a:gd name="connsiteY3" fmla="*/ 660136 h 1634188"/>
              <a:gd name="connsiteX4" fmla="*/ 1125637 w 1450960"/>
              <a:gd name="connsiteY4" fmla="*/ 1294544 h 1634188"/>
              <a:gd name="connsiteX5" fmla="*/ 186790 w 1450960"/>
              <a:gd name="connsiteY5" fmla="*/ 1634188 h 1634188"/>
              <a:gd name="connsiteX6" fmla="*/ 0 w 1450960"/>
              <a:gd name="connsiteY6" fmla="*/ 672448 h 1634188"/>
              <a:gd name="connsiteX0" fmla="*/ 0 w 1450960"/>
              <a:gd name="connsiteY0" fmla="*/ 672448 h 1348087"/>
              <a:gd name="connsiteX1" fmla="*/ 375125 w 1450960"/>
              <a:gd name="connsiteY1" fmla="*/ 9285 h 1348087"/>
              <a:gd name="connsiteX2" fmla="*/ 1132833 w 1450960"/>
              <a:gd name="connsiteY2" fmla="*/ 0 h 1348087"/>
              <a:gd name="connsiteX3" fmla="*/ 1450960 w 1450960"/>
              <a:gd name="connsiteY3" fmla="*/ 660136 h 1348087"/>
              <a:gd name="connsiteX4" fmla="*/ 1125637 w 1450960"/>
              <a:gd name="connsiteY4" fmla="*/ 1294544 h 1348087"/>
              <a:gd name="connsiteX5" fmla="*/ 360280 w 1450960"/>
              <a:gd name="connsiteY5" fmla="*/ 1348087 h 1348087"/>
              <a:gd name="connsiteX6" fmla="*/ 0 w 1450960"/>
              <a:gd name="connsiteY6" fmla="*/ 672448 h 1348087"/>
              <a:gd name="connsiteX0" fmla="*/ 0 w 1729922"/>
              <a:gd name="connsiteY0" fmla="*/ 660851 h 1348087"/>
              <a:gd name="connsiteX1" fmla="*/ 654087 w 1729922"/>
              <a:gd name="connsiteY1" fmla="*/ 9285 h 1348087"/>
              <a:gd name="connsiteX2" fmla="*/ 1411795 w 1729922"/>
              <a:gd name="connsiteY2" fmla="*/ 0 h 1348087"/>
              <a:gd name="connsiteX3" fmla="*/ 1729922 w 1729922"/>
              <a:gd name="connsiteY3" fmla="*/ 660136 h 1348087"/>
              <a:gd name="connsiteX4" fmla="*/ 1404599 w 1729922"/>
              <a:gd name="connsiteY4" fmla="*/ 1294544 h 1348087"/>
              <a:gd name="connsiteX5" fmla="*/ 639242 w 1729922"/>
              <a:gd name="connsiteY5" fmla="*/ 1348087 h 1348087"/>
              <a:gd name="connsiteX6" fmla="*/ 0 w 1729922"/>
              <a:gd name="connsiteY6" fmla="*/ 660851 h 1348087"/>
              <a:gd name="connsiteX0" fmla="*/ 0 w 1825527"/>
              <a:gd name="connsiteY0" fmla="*/ 656284 h 1348087"/>
              <a:gd name="connsiteX1" fmla="*/ 749692 w 1825527"/>
              <a:gd name="connsiteY1" fmla="*/ 9285 h 1348087"/>
              <a:gd name="connsiteX2" fmla="*/ 1507400 w 1825527"/>
              <a:gd name="connsiteY2" fmla="*/ 0 h 1348087"/>
              <a:gd name="connsiteX3" fmla="*/ 1825527 w 1825527"/>
              <a:gd name="connsiteY3" fmla="*/ 660136 h 1348087"/>
              <a:gd name="connsiteX4" fmla="*/ 1500204 w 1825527"/>
              <a:gd name="connsiteY4" fmla="*/ 1294544 h 1348087"/>
              <a:gd name="connsiteX5" fmla="*/ 734847 w 1825527"/>
              <a:gd name="connsiteY5" fmla="*/ 1348087 h 1348087"/>
              <a:gd name="connsiteX6" fmla="*/ 0 w 1825527"/>
              <a:gd name="connsiteY6" fmla="*/ 656284 h 1348087"/>
              <a:gd name="connsiteX0" fmla="*/ 0 w 1825527"/>
              <a:gd name="connsiteY0" fmla="*/ 656284 h 1348087"/>
              <a:gd name="connsiteX1" fmla="*/ 344316 w 1825527"/>
              <a:gd name="connsiteY1" fmla="*/ 370104 h 1348087"/>
              <a:gd name="connsiteX2" fmla="*/ 749692 w 1825527"/>
              <a:gd name="connsiteY2" fmla="*/ 9285 h 1348087"/>
              <a:gd name="connsiteX3" fmla="*/ 1507400 w 1825527"/>
              <a:gd name="connsiteY3" fmla="*/ 0 h 1348087"/>
              <a:gd name="connsiteX4" fmla="*/ 1825527 w 1825527"/>
              <a:gd name="connsiteY4" fmla="*/ 660136 h 1348087"/>
              <a:gd name="connsiteX5" fmla="*/ 1500204 w 1825527"/>
              <a:gd name="connsiteY5" fmla="*/ 1294544 h 1348087"/>
              <a:gd name="connsiteX6" fmla="*/ 734847 w 1825527"/>
              <a:gd name="connsiteY6" fmla="*/ 1348087 h 1348087"/>
              <a:gd name="connsiteX7" fmla="*/ 0 w 1825527"/>
              <a:gd name="connsiteY7" fmla="*/ 656284 h 1348087"/>
              <a:gd name="connsiteX0" fmla="*/ 0 w 1825527"/>
              <a:gd name="connsiteY0" fmla="*/ 656284 h 1348087"/>
              <a:gd name="connsiteX1" fmla="*/ 344316 w 1825527"/>
              <a:gd name="connsiteY1" fmla="*/ 370104 h 1348087"/>
              <a:gd name="connsiteX2" fmla="*/ 749692 w 1825527"/>
              <a:gd name="connsiteY2" fmla="*/ 9285 h 1348087"/>
              <a:gd name="connsiteX3" fmla="*/ 1507400 w 1825527"/>
              <a:gd name="connsiteY3" fmla="*/ 0 h 1348087"/>
              <a:gd name="connsiteX4" fmla="*/ 1825527 w 1825527"/>
              <a:gd name="connsiteY4" fmla="*/ 660136 h 1348087"/>
              <a:gd name="connsiteX5" fmla="*/ 1500204 w 1825527"/>
              <a:gd name="connsiteY5" fmla="*/ 1294544 h 1348087"/>
              <a:gd name="connsiteX6" fmla="*/ 734847 w 1825527"/>
              <a:gd name="connsiteY6" fmla="*/ 1348087 h 1348087"/>
              <a:gd name="connsiteX7" fmla="*/ 0 w 1825527"/>
              <a:gd name="connsiteY7" fmla="*/ 656284 h 1348087"/>
              <a:gd name="connsiteX0" fmla="*/ 0 w 1825527"/>
              <a:gd name="connsiteY0" fmla="*/ 656284 h 1348087"/>
              <a:gd name="connsiteX1" fmla="*/ 344316 w 1825527"/>
              <a:gd name="connsiteY1" fmla="*/ 370104 h 1348087"/>
              <a:gd name="connsiteX2" fmla="*/ 749692 w 1825527"/>
              <a:gd name="connsiteY2" fmla="*/ 9285 h 1348087"/>
              <a:gd name="connsiteX3" fmla="*/ 1507400 w 1825527"/>
              <a:gd name="connsiteY3" fmla="*/ 0 h 1348087"/>
              <a:gd name="connsiteX4" fmla="*/ 1825527 w 1825527"/>
              <a:gd name="connsiteY4" fmla="*/ 660136 h 1348087"/>
              <a:gd name="connsiteX5" fmla="*/ 1500204 w 1825527"/>
              <a:gd name="connsiteY5" fmla="*/ 1294544 h 1348087"/>
              <a:gd name="connsiteX6" fmla="*/ 734847 w 1825527"/>
              <a:gd name="connsiteY6" fmla="*/ 1348087 h 1348087"/>
              <a:gd name="connsiteX7" fmla="*/ 0 w 1825527"/>
              <a:gd name="connsiteY7" fmla="*/ 656284 h 1348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25527" h="1348087">
                <a:moveTo>
                  <a:pt x="0" y="656284"/>
                </a:moveTo>
                <a:lnTo>
                  <a:pt x="344316" y="370104"/>
                </a:lnTo>
                <a:cubicBezTo>
                  <a:pt x="521957" y="214832"/>
                  <a:pt x="614567" y="129558"/>
                  <a:pt x="749692" y="9285"/>
                </a:cubicBezTo>
                <a:lnTo>
                  <a:pt x="1507400" y="0"/>
                </a:lnTo>
                <a:lnTo>
                  <a:pt x="1825527" y="660136"/>
                </a:lnTo>
                <a:lnTo>
                  <a:pt x="1500204" y="1294544"/>
                </a:lnTo>
                <a:lnTo>
                  <a:pt x="734847" y="1348087"/>
                </a:lnTo>
                <a:lnTo>
                  <a:pt x="0" y="656284"/>
                </a:lnTo>
                <a:close/>
              </a:path>
            </a:pathLst>
          </a:custGeom>
          <a:noFill/>
          <a:ln>
            <a:solidFill>
              <a:srgbClr val="B1C1E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64" name="Шестиугольник 160">
            <a:extLst>
              <a:ext uri="{FF2B5EF4-FFF2-40B4-BE49-F238E27FC236}">
                <a16:creationId xmlns:a16="http://schemas.microsoft.com/office/drawing/2014/main" id="{3AA1733C-B95A-633A-E4C1-06FA94F51A7E}"/>
              </a:ext>
            </a:extLst>
          </p:cNvPr>
          <p:cNvSpPr/>
          <p:nvPr/>
        </p:nvSpPr>
        <p:spPr>
          <a:xfrm rot="1800000">
            <a:off x="2775749" y="2654066"/>
            <a:ext cx="1822652" cy="1773344"/>
          </a:xfrm>
          <a:custGeom>
            <a:avLst/>
            <a:gdLst>
              <a:gd name="connsiteX0" fmla="*/ 0 w 1889708"/>
              <a:gd name="connsiteY0" fmla="*/ 814530 h 1629059"/>
              <a:gd name="connsiteX1" fmla="*/ 407265 w 1889708"/>
              <a:gd name="connsiteY1" fmla="*/ 0 h 1629059"/>
              <a:gd name="connsiteX2" fmla="*/ 1482443 w 1889708"/>
              <a:gd name="connsiteY2" fmla="*/ 0 h 1629059"/>
              <a:gd name="connsiteX3" fmla="*/ 1889708 w 1889708"/>
              <a:gd name="connsiteY3" fmla="*/ 814530 h 1629059"/>
              <a:gd name="connsiteX4" fmla="*/ 1482443 w 1889708"/>
              <a:gd name="connsiteY4" fmla="*/ 1629059 h 1629059"/>
              <a:gd name="connsiteX5" fmla="*/ 407265 w 1889708"/>
              <a:gd name="connsiteY5" fmla="*/ 1629059 h 1629059"/>
              <a:gd name="connsiteX6" fmla="*/ 0 w 1889708"/>
              <a:gd name="connsiteY6" fmla="*/ 814530 h 1629059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482443 w 1889708"/>
              <a:gd name="connsiteY4" fmla="*/ 1629059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141294 w 1889708"/>
              <a:gd name="connsiteY4" fmla="*/ 1268210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220266 w 1889708"/>
              <a:gd name="connsiteY4" fmla="*/ 1381991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482443 w 1657677"/>
              <a:gd name="connsiteY2" fmla="*/ 0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226899 w 1657677"/>
              <a:gd name="connsiteY2" fmla="*/ 120977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64969"/>
              <a:gd name="connsiteY0" fmla="*/ 778896 h 1736015"/>
              <a:gd name="connsiteX1" fmla="*/ 414557 w 1664969"/>
              <a:gd name="connsiteY1" fmla="*/ 0 h 1736015"/>
              <a:gd name="connsiteX2" fmla="*/ 1234191 w 1664969"/>
              <a:gd name="connsiteY2" fmla="*/ 120977 h 1736015"/>
              <a:gd name="connsiteX3" fmla="*/ 1664969 w 1664969"/>
              <a:gd name="connsiteY3" fmla="*/ 769197 h 1736015"/>
              <a:gd name="connsiteX4" fmla="*/ 1227558 w 1664969"/>
              <a:gd name="connsiteY4" fmla="*/ 1381991 h 1736015"/>
              <a:gd name="connsiteX5" fmla="*/ 263809 w 1664969"/>
              <a:gd name="connsiteY5" fmla="*/ 1736015 h 1736015"/>
              <a:gd name="connsiteX6" fmla="*/ 0 w 1664969"/>
              <a:gd name="connsiteY6" fmla="*/ 778896 h 1736015"/>
              <a:gd name="connsiteX0" fmla="*/ 0 w 1664969"/>
              <a:gd name="connsiteY0" fmla="*/ 657919 h 1615038"/>
              <a:gd name="connsiteX1" fmla="*/ 538202 w 1664969"/>
              <a:gd name="connsiteY1" fmla="*/ 93182 h 1615038"/>
              <a:gd name="connsiteX2" fmla="*/ 1234191 w 1664969"/>
              <a:gd name="connsiteY2" fmla="*/ 0 h 1615038"/>
              <a:gd name="connsiteX3" fmla="*/ 1664969 w 1664969"/>
              <a:gd name="connsiteY3" fmla="*/ 648220 h 1615038"/>
              <a:gd name="connsiteX4" fmla="*/ 1227558 w 1664969"/>
              <a:gd name="connsiteY4" fmla="*/ 1261014 h 1615038"/>
              <a:gd name="connsiteX5" fmla="*/ 263809 w 1664969"/>
              <a:gd name="connsiteY5" fmla="*/ 1615038 h 1615038"/>
              <a:gd name="connsiteX6" fmla="*/ 0 w 1664969"/>
              <a:gd name="connsiteY6" fmla="*/ 657919 h 1615038"/>
              <a:gd name="connsiteX0" fmla="*/ 0 w 1546566"/>
              <a:gd name="connsiteY0" fmla="*/ 657919 h 1615038"/>
              <a:gd name="connsiteX1" fmla="*/ 538202 w 1546566"/>
              <a:gd name="connsiteY1" fmla="*/ 93182 h 1615038"/>
              <a:gd name="connsiteX2" fmla="*/ 1234191 w 1546566"/>
              <a:gd name="connsiteY2" fmla="*/ 0 h 1615038"/>
              <a:gd name="connsiteX3" fmla="*/ 1546566 w 1546566"/>
              <a:gd name="connsiteY3" fmla="*/ 650174 h 1615038"/>
              <a:gd name="connsiteX4" fmla="*/ 1227558 w 1546566"/>
              <a:gd name="connsiteY4" fmla="*/ 1261014 h 1615038"/>
              <a:gd name="connsiteX5" fmla="*/ 263809 w 1546566"/>
              <a:gd name="connsiteY5" fmla="*/ 1615038 h 1615038"/>
              <a:gd name="connsiteX6" fmla="*/ 0 w 1546566"/>
              <a:gd name="connsiteY6" fmla="*/ 657919 h 1615038"/>
              <a:gd name="connsiteX0" fmla="*/ 0 w 1546566"/>
              <a:gd name="connsiteY0" fmla="*/ 657919 h 1518248"/>
              <a:gd name="connsiteX1" fmla="*/ 538202 w 1546566"/>
              <a:gd name="connsiteY1" fmla="*/ 93182 h 1518248"/>
              <a:gd name="connsiteX2" fmla="*/ 1234191 w 1546566"/>
              <a:gd name="connsiteY2" fmla="*/ 0 h 1518248"/>
              <a:gd name="connsiteX3" fmla="*/ 1546566 w 1546566"/>
              <a:gd name="connsiteY3" fmla="*/ 650174 h 1518248"/>
              <a:gd name="connsiteX4" fmla="*/ 1227558 w 1546566"/>
              <a:gd name="connsiteY4" fmla="*/ 1261014 h 1518248"/>
              <a:gd name="connsiteX5" fmla="*/ 373944 w 1546566"/>
              <a:gd name="connsiteY5" fmla="*/ 1518248 h 1518248"/>
              <a:gd name="connsiteX6" fmla="*/ 0 w 1546566"/>
              <a:gd name="connsiteY6" fmla="*/ 657919 h 1518248"/>
              <a:gd name="connsiteX0" fmla="*/ 0 w 1546566"/>
              <a:gd name="connsiteY0" fmla="*/ 572069 h 1432398"/>
              <a:gd name="connsiteX1" fmla="*/ 538202 w 1546566"/>
              <a:gd name="connsiteY1" fmla="*/ 7332 h 1432398"/>
              <a:gd name="connsiteX2" fmla="*/ 1177507 w 1546566"/>
              <a:gd name="connsiteY2" fmla="*/ 0 h 1432398"/>
              <a:gd name="connsiteX3" fmla="*/ 1546566 w 1546566"/>
              <a:gd name="connsiteY3" fmla="*/ 564324 h 1432398"/>
              <a:gd name="connsiteX4" fmla="*/ 1227558 w 1546566"/>
              <a:gd name="connsiteY4" fmla="*/ 1175164 h 1432398"/>
              <a:gd name="connsiteX5" fmla="*/ 373944 w 1546566"/>
              <a:gd name="connsiteY5" fmla="*/ 1432398 h 1432398"/>
              <a:gd name="connsiteX6" fmla="*/ 0 w 1546566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227558 w 1484490"/>
              <a:gd name="connsiteY4" fmla="*/ 1175164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185967 w 1484490"/>
              <a:gd name="connsiteY4" fmla="*/ 1126130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376047"/>
              <a:gd name="connsiteY0" fmla="*/ 575866 h 1432398"/>
              <a:gd name="connsiteX1" fmla="*/ 429759 w 1376047"/>
              <a:gd name="connsiteY1" fmla="*/ 7332 h 1432398"/>
              <a:gd name="connsiteX2" fmla="*/ 1069064 w 1376047"/>
              <a:gd name="connsiteY2" fmla="*/ 0 h 1432398"/>
              <a:gd name="connsiteX3" fmla="*/ 1376047 w 1376047"/>
              <a:gd name="connsiteY3" fmla="*/ 560321 h 1432398"/>
              <a:gd name="connsiteX4" fmla="*/ 1077524 w 1376047"/>
              <a:gd name="connsiteY4" fmla="*/ 1126130 h 1432398"/>
              <a:gd name="connsiteX5" fmla="*/ 265501 w 1376047"/>
              <a:gd name="connsiteY5" fmla="*/ 1432398 h 1432398"/>
              <a:gd name="connsiteX6" fmla="*/ 0 w 1376047"/>
              <a:gd name="connsiteY6" fmla="*/ 575866 h 1432398"/>
              <a:gd name="connsiteX0" fmla="*/ 0 w 1376047"/>
              <a:gd name="connsiteY0" fmla="*/ 663163 h 1519695"/>
              <a:gd name="connsiteX1" fmla="*/ 375125 w 1376047"/>
              <a:gd name="connsiteY1" fmla="*/ 0 h 1519695"/>
              <a:gd name="connsiteX2" fmla="*/ 1069064 w 1376047"/>
              <a:gd name="connsiteY2" fmla="*/ 87297 h 1519695"/>
              <a:gd name="connsiteX3" fmla="*/ 1376047 w 1376047"/>
              <a:gd name="connsiteY3" fmla="*/ 647618 h 1519695"/>
              <a:gd name="connsiteX4" fmla="*/ 1077524 w 1376047"/>
              <a:gd name="connsiteY4" fmla="*/ 1213427 h 1519695"/>
              <a:gd name="connsiteX5" fmla="*/ 265501 w 1376047"/>
              <a:gd name="connsiteY5" fmla="*/ 1519695 h 1519695"/>
              <a:gd name="connsiteX6" fmla="*/ 0 w 1376047"/>
              <a:gd name="connsiteY6" fmla="*/ 663163 h 1519695"/>
              <a:gd name="connsiteX0" fmla="*/ 0 w 1376047"/>
              <a:gd name="connsiteY0" fmla="*/ 672448 h 1528980"/>
              <a:gd name="connsiteX1" fmla="*/ 375125 w 1376047"/>
              <a:gd name="connsiteY1" fmla="*/ 9285 h 1528980"/>
              <a:gd name="connsiteX2" fmla="*/ 1132833 w 1376047"/>
              <a:gd name="connsiteY2" fmla="*/ 0 h 1528980"/>
              <a:gd name="connsiteX3" fmla="*/ 1376047 w 1376047"/>
              <a:gd name="connsiteY3" fmla="*/ 656903 h 1528980"/>
              <a:gd name="connsiteX4" fmla="*/ 1077524 w 1376047"/>
              <a:gd name="connsiteY4" fmla="*/ 1222712 h 1528980"/>
              <a:gd name="connsiteX5" fmla="*/ 265501 w 1376047"/>
              <a:gd name="connsiteY5" fmla="*/ 1528980 h 1528980"/>
              <a:gd name="connsiteX6" fmla="*/ 0 w 1376047"/>
              <a:gd name="connsiteY6" fmla="*/ 672448 h 1528980"/>
              <a:gd name="connsiteX0" fmla="*/ 0 w 1450960"/>
              <a:gd name="connsiteY0" fmla="*/ 672448 h 1528980"/>
              <a:gd name="connsiteX1" fmla="*/ 375125 w 1450960"/>
              <a:gd name="connsiteY1" fmla="*/ 9285 h 1528980"/>
              <a:gd name="connsiteX2" fmla="*/ 1132833 w 1450960"/>
              <a:gd name="connsiteY2" fmla="*/ 0 h 1528980"/>
              <a:gd name="connsiteX3" fmla="*/ 1450960 w 1450960"/>
              <a:gd name="connsiteY3" fmla="*/ 660136 h 1528980"/>
              <a:gd name="connsiteX4" fmla="*/ 1077524 w 1450960"/>
              <a:gd name="connsiteY4" fmla="*/ 1222712 h 1528980"/>
              <a:gd name="connsiteX5" fmla="*/ 265501 w 1450960"/>
              <a:gd name="connsiteY5" fmla="*/ 1528980 h 1528980"/>
              <a:gd name="connsiteX6" fmla="*/ 0 w 1450960"/>
              <a:gd name="connsiteY6" fmla="*/ 672448 h 1528980"/>
              <a:gd name="connsiteX0" fmla="*/ 0 w 1450960"/>
              <a:gd name="connsiteY0" fmla="*/ 672448 h 1528980"/>
              <a:gd name="connsiteX1" fmla="*/ 375125 w 1450960"/>
              <a:gd name="connsiteY1" fmla="*/ 9285 h 1528980"/>
              <a:gd name="connsiteX2" fmla="*/ 1132833 w 1450960"/>
              <a:gd name="connsiteY2" fmla="*/ 0 h 1528980"/>
              <a:gd name="connsiteX3" fmla="*/ 1450960 w 1450960"/>
              <a:gd name="connsiteY3" fmla="*/ 660136 h 1528980"/>
              <a:gd name="connsiteX4" fmla="*/ 1125637 w 1450960"/>
              <a:gd name="connsiteY4" fmla="*/ 1294544 h 1528980"/>
              <a:gd name="connsiteX5" fmla="*/ 265501 w 1450960"/>
              <a:gd name="connsiteY5" fmla="*/ 1528980 h 1528980"/>
              <a:gd name="connsiteX6" fmla="*/ 0 w 1450960"/>
              <a:gd name="connsiteY6" fmla="*/ 672448 h 1528980"/>
              <a:gd name="connsiteX0" fmla="*/ 0 w 1450960"/>
              <a:gd name="connsiteY0" fmla="*/ 672448 h 1634188"/>
              <a:gd name="connsiteX1" fmla="*/ 375125 w 1450960"/>
              <a:gd name="connsiteY1" fmla="*/ 9285 h 1634188"/>
              <a:gd name="connsiteX2" fmla="*/ 1132833 w 1450960"/>
              <a:gd name="connsiteY2" fmla="*/ 0 h 1634188"/>
              <a:gd name="connsiteX3" fmla="*/ 1450960 w 1450960"/>
              <a:gd name="connsiteY3" fmla="*/ 660136 h 1634188"/>
              <a:gd name="connsiteX4" fmla="*/ 1125637 w 1450960"/>
              <a:gd name="connsiteY4" fmla="*/ 1294544 h 1634188"/>
              <a:gd name="connsiteX5" fmla="*/ 186790 w 1450960"/>
              <a:gd name="connsiteY5" fmla="*/ 1634188 h 1634188"/>
              <a:gd name="connsiteX6" fmla="*/ 0 w 1450960"/>
              <a:gd name="connsiteY6" fmla="*/ 672448 h 1634188"/>
              <a:gd name="connsiteX0" fmla="*/ 0 w 1450960"/>
              <a:gd name="connsiteY0" fmla="*/ 672448 h 1348087"/>
              <a:gd name="connsiteX1" fmla="*/ 375125 w 1450960"/>
              <a:gd name="connsiteY1" fmla="*/ 9285 h 1348087"/>
              <a:gd name="connsiteX2" fmla="*/ 1132833 w 1450960"/>
              <a:gd name="connsiteY2" fmla="*/ 0 h 1348087"/>
              <a:gd name="connsiteX3" fmla="*/ 1450960 w 1450960"/>
              <a:gd name="connsiteY3" fmla="*/ 660136 h 1348087"/>
              <a:gd name="connsiteX4" fmla="*/ 1125637 w 1450960"/>
              <a:gd name="connsiteY4" fmla="*/ 1294544 h 1348087"/>
              <a:gd name="connsiteX5" fmla="*/ 360280 w 1450960"/>
              <a:gd name="connsiteY5" fmla="*/ 1348087 h 1348087"/>
              <a:gd name="connsiteX6" fmla="*/ 0 w 1450960"/>
              <a:gd name="connsiteY6" fmla="*/ 672448 h 1348087"/>
              <a:gd name="connsiteX0" fmla="*/ 0 w 1729922"/>
              <a:gd name="connsiteY0" fmla="*/ 660851 h 1348087"/>
              <a:gd name="connsiteX1" fmla="*/ 654087 w 1729922"/>
              <a:gd name="connsiteY1" fmla="*/ 9285 h 1348087"/>
              <a:gd name="connsiteX2" fmla="*/ 1411795 w 1729922"/>
              <a:gd name="connsiteY2" fmla="*/ 0 h 1348087"/>
              <a:gd name="connsiteX3" fmla="*/ 1729922 w 1729922"/>
              <a:gd name="connsiteY3" fmla="*/ 660136 h 1348087"/>
              <a:gd name="connsiteX4" fmla="*/ 1404599 w 1729922"/>
              <a:gd name="connsiteY4" fmla="*/ 1294544 h 1348087"/>
              <a:gd name="connsiteX5" fmla="*/ 639242 w 1729922"/>
              <a:gd name="connsiteY5" fmla="*/ 1348087 h 1348087"/>
              <a:gd name="connsiteX6" fmla="*/ 0 w 1729922"/>
              <a:gd name="connsiteY6" fmla="*/ 660851 h 1348087"/>
              <a:gd name="connsiteX0" fmla="*/ 0 w 1825527"/>
              <a:gd name="connsiteY0" fmla="*/ 656284 h 1348087"/>
              <a:gd name="connsiteX1" fmla="*/ 749692 w 1825527"/>
              <a:gd name="connsiteY1" fmla="*/ 9285 h 1348087"/>
              <a:gd name="connsiteX2" fmla="*/ 1507400 w 1825527"/>
              <a:gd name="connsiteY2" fmla="*/ 0 h 1348087"/>
              <a:gd name="connsiteX3" fmla="*/ 1825527 w 1825527"/>
              <a:gd name="connsiteY3" fmla="*/ 660136 h 1348087"/>
              <a:gd name="connsiteX4" fmla="*/ 1500204 w 1825527"/>
              <a:gd name="connsiteY4" fmla="*/ 1294544 h 1348087"/>
              <a:gd name="connsiteX5" fmla="*/ 734847 w 1825527"/>
              <a:gd name="connsiteY5" fmla="*/ 1348087 h 1348087"/>
              <a:gd name="connsiteX6" fmla="*/ 0 w 1825527"/>
              <a:gd name="connsiteY6" fmla="*/ 656284 h 1348087"/>
              <a:gd name="connsiteX0" fmla="*/ 0 w 1825527"/>
              <a:gd name="connsiteY0" fmla="*/ 997737 h 1689540"/>
              <a:gd name="connsiteX1" fmla="*/ 540553 w 1825527"/>
              <a:gd name="connsiteY1" fmla="*/ 0 h 1689540"/>
              <a:gd name="connsiteX2" fmla="*/ 1507400 w 1825527"/>
              <a:gd name="connsiteY2" fmla="*/ 341453 h 1689540"/>
              <a:gd name="connsiteX3" fmla="*/ 1825527 w 1825527"/>
              <a:gd name="connsiteY3" fmla="*/ 1001589 h 1689540"/>
              <a:gd name="connsiteX4" fmla="*/ 1500204 w 1825527"/>
              <a:gd name="connsiteY4" fmla="*/ 1635997 h 1689540"/>
              <a:gd name="connsiteX5" fmla="*/ 734847 w 1825527"/>
              <a:gd name="connsiteY5" fmla="*/ 1689540 h 1689540"/>
              <a:gd name="connsiteX6" fmla="*/ 0 w 1825527"/>
              <a:gd name="connsiteY6" fmla="*/ 997737 h 1689540"/>
              <a:gd name="connsiteX0" fmla="*/ 0 w 1825527"/>
              <a:gd name="connsiteY0" fmla="*/ 997737 h 1689540"/>
              <a:gd name="connsiteX1" fmla="*/ 540553 w 1825527"/>
              <a:gd name="connsiteY1" fmla="*/ 0 h 1689540"/>
              <a:gd name="connsiteX2" fmla="*/ 1689309 w 1825527"/>
              <a:gd name="connsiteY2" fmla="*/ 23926 h 1689540"/>
              <a:gd name="connsiteX3" fmla="*/ 1825527 w 1825527"/>
              <a:gd name="connsiteY3" fmla="*/ 1001589 h 1689540"/>
              <a:gd name="connsiteX4" fmla="*/ 1500204 w 1825527"/>
              <a:gd name="connsiteY4" fmla="*/ 1635997 h 1689540"/>
              <a:gd name="connsiteX5" fmla="*/ 734847 w 1825527"/>
              <a:gd name="connsiteY5" fmla="*/ 1689540 h 1689540"/>
              <a:gd name="connsiteX6" fmla="*/ 0 w 1825527"/>
              <a:gd name="connsiteY6" fmla="*/ 997737 h 1689540"/>
              <a:gd name="connsiteX0" fmla="*/ 0 w 1903316"/>
              <a:gd name="connsiteY0" fmla="*/ 997737 h 1689540"/>
              <a:gd name="connsiteX1" fmla="*/ 540553 w 1903316"/>
              <a:gd name="connsiteY1" fmla="*/ 0 h 1689540"/>
              <a:gd name="connsiteX2" fmla="*/ 1689309 w 1903316"/>
              <a:gd name="connsiteY2" fmla="*/ 23926 h 1689540"/>
              <a:gd name="connsiteX3" fmla="*/ 1903316 w 1903316"/>
              <a:gd name="connsiteY3" fmla="*/ 1009802 h 1689540"/>
              <a:gd name="connsiteX4" fmla="*/ 1500204 w 1903316"/>
              <a:gd name="connsiteY4" fmla="*/ 1635997 h 1689540"/>
              <a:gd name="connsiteX5" fmla="*/ 734847 w 1903316"/>
              <a:gd name="connsiteY5" fmla="*/ 1689540 h 1689540"/>
              <a:gd name="connsiteX6" fmla="*/ 0 w 1903316"/>
              <a:gd name="connsiteY6" fmla="*/ 997737 h 1689540"/>
              <a:gd name="connsiteX0" fmla="*/ 0 w 1903316"/>
              <a:gd name="connsiteY0" fmla="*/ 997737 h 1773344"/>
              <a:gd name="connsiteX1" fmla="*/ 540553 w 1903316"/>
              <a:gd name="connsiteY1" fmla="*/ 0 h 1773344"/>
              <a:gd name="connsiteX2" fmla="*/ 1689309 w 1903316"/>
              <a:gd name="connsiteY2" fmla="*/ 23926 h 1773344"/>
              <a:gd name="connsiteX3" fmla="*/ 1903316 w 1903316"/>
              <a:gd name="connsiteY3" fmla="*/ 1009802 h 1773344"/>
              <a:gd name="connsiteX4" fmla="*/ 1572861 w 1903316"/>
              <a:gd name="connsiteY4" fmla="*/ 1773344 h 1773344"/>
              <a:gd name="connsiteX5" fmla="*/ 734847 w 1903316"/>
              <a:gd name="connsiteY5" fmla="*/ 1689540 h 1773344"/>
              <a:gd name="connsiteX6" fmla="*/ 0 w 1903316"/>
              <a:gd name="connsiteY6" fmla="*/ 997737 h 1773344"/>
              <a:gd name="connsiteX0" fmla="*/ 0 w 1903316"/>
              <a:gd name="connsiteY0" fmla="*/ 997737 h 1773344"/>
              <a:gd name="connsiteX1" fmla="*/ 540553 w 1903316"/>
              <a:gd name="connsiteY1" fmla="*/ 0 h 1773344"/>
              <a:gd name="connsiteX2" fmla="*/ 1689309 w 1903316"/>
              <a:gd name="connsiteY2" fmla="*/ 23926 h 1773344"/>
              <a:gd name="connsiteX3" fmla="*/ 1903316 w 1903316"/>
              <a:gd name="connsiteY3" fmla="*/ 1009802 h 1773344"/>
              <a:gd name="connsiteX4" fmla="*/ 1572861 w 1903316"/>
              <a:gd name="connsiteY4" fmla="*/ 1773344 h 1773344"/>
              <a:gd name="connsiteX5" fmla="*/ 690229 w 1903316"/>
              <a:gd name="connsiteY5" fmla="*/ 1761784 h 1773344"/>
              <a:gd name="connsiteX6" fmla="*/ 0 w 1903316"/>
              <a:gd name="connsiteY6" fmla="*/ 997737 h 1773344"/>
              <a:gd name="connsiteX0" fmla="*/ 0 w 1822652"/>
              <a:gd name="connsiteY0" fmla="*/ 1010930 h 1773344"/>
              <a:gd name="connsiteX1" fmla="*/ 459889 w 1822652"/>
              <a:gd name="connsiteY1" fmla="*/ 0 h 1773344"/>
              <a:gd name="connsiteX2" fmla="*/ 1608645 w 1822652"/>
              <a:gd name="connsiteY2" fmla="*/ 23926 h 1773344"/>
              <a:gd name="connsiteX3" fmla="*/ 1822652 w 1822652"/>
              <a:gd name="connsiteY3" fmla="*/ 1009802 h 1773344"/>
              <a:gd name="connsiteX4" fmla="*/ 1492197 w 1822652"/>
              <a:gd name="connsiteY4" fmla="*/ 1773344 h 1773344"/>
              <a:gd name="connsiteX5" fmla="*/ 609565 w 1822652"/>
              <a:gd name="connsiteY5" fmla="*/ 1761784 h 1773344"/>
              <a:gd name="connsiteX6" fmla="*/ 0 w 1822652"/>
              <a:gd name="connsiteY6" fmla="*/ 1010930 h 177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2652" h="1773344">
                <a:moveTo>
                  <a:pt x="0" y="1010930"/>
                </a:moveTo>
                <a:lnTo>
                  <a:pt x="459889" y="0"/>
                </a:lnTo>
                <a:lnTo>
                  <a:pt x="1608645" y="23926"/>
                </a:lnTo>
                <a:lnTo>
                  <a:pt x="1822652" y="1009802"/>
                </a:lnTo>
                <a:lnTo>
                  <a:pt x="1492197" y="1773344"/>
                </a:lnTo>
                <a:lnTo>
                  <a:pt x="609565" y="1761784"/>
                </a:lnTo>
                <a:lnTo>
                  <a:pt x="0" y="1010930"/>
                </a:lnTo>
                <a:close/>
              </a:path>
            </a:pathLst>
          </a:custGeom>
          <a:noFill/>
          <a:ln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7AAA25-7C88-1AD0-0C1B-918F884DB7A1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27BD99-917B-7737-9E7F-7A8F57A2CA4C}"/>
              </a:ext>
            </a:extLst>
          </p:cNvPr>
          <p:cNvSpPr txBox="1"/>
          <p:nvPr/>
        </p:nvSpPr>
        <p:spPr>
          <a:xfrm>
            <a:off x="394073" y="459529"/>
            <a:ext cx="932934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СОЦИАЛЬНО-ЭКОНОМИЧЕСКИЕ ПОКАЗАТЕЛИ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16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Скругленный прямоугольник 73">
            <a:extLst>
              <a:ext uri="{FF2B5EF4-FFF2-40B4-BE49-F238E27FC236}">
                <a16:creationId xmlns:a16="http://schemas.microsoft.com/office/drawing/2014/main" id="{2B56E9F4-E4FE-07B5-1673-7C188D637F75}"/>
              </a:ext>
            </a:extLst>
          </p:cNvPr>
          <p:cNvSpPr/>
          <p:nvPr/>
        </p:nvSpPr>
        <p:spPr>
          <a:xfrm>
            <a:off x="7623954" y="3931822"/>
            <a:ext cx="2160000" cy="2376000"/>
          </a:xfrm>
          <a:prstGeom prst="roundRect">
            <a:avLst>
              <a:gd name="adj" fmla="val 1257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4E843EC5-B93D-014D-3D45-983FBD45BCAE}"/>
              </a:ext>
            </a:extLst>
          </p:cNvPr>
          <p:cNvSpPr txBox="1"/>
          <p:nvPr/>
        </p:nvSpPr>
        <p:spPr>
          <a:xfrm>
            <a:off x="7826548" y="4848841"/>
            <a:ext cx="161759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безработные граждане*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Скругленный прямоугольник 76">
            <a:extLst>
              <a:ext uri="{FF2B5EF4-FFF2-40B4-BE49-F238E27FC236}">
                <a16:creationId xmlns:a16="http://schemas.microsoft.com/office/drawing/2014/main" id="{4EAC095F-9D74-7D49-4901-E85F2AE217CA}"/>
              </a:ext>
            </a:extLst>
          </p:cNvPr>
          <p:cNvSpPr/>
          <p:nvPr/>
        </p:nvSpPr>
        <p:spPr>
          <a:xfrm>
            <a:off x="7823310" y="5612438"/>
            <a:ext cx="519804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9,4 тыс.</a:t>
            </a:r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чел.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Скругленный прямоугольник 47">
            <a:extLst>
              <a:ext uri="{FF2B5EF4-FFF2-40B4-BE49-F238E27FC236}">
                <a16:creationId xmlns:a16="http://schemas.microsoft.com/office/drawing/2014/main" id="{4C7367CC-2C8F-E4DC-E8B8-3D16B5436723}"/>
              </a:ext>
            </a:extLst>
          </p:cNvPr>
          <p:cNvSpPr/>
          <p:nvPr/>
        </p:nvSpPr>
        <p:spPr>
          <a:xfrm>
            <a:off x="5296223" y="1847741"/>
            <a:ext cx="4491371" cy="1928168"/>
          </a:xfrm>
          <a:prstGeom prst="roundRect">
            <a:avLst>
              <a:gd name="adj" fmla="val 1231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9CA13AC4-7435-DEEE-4605-E265104DD5A0}"/>
              </a:ext>
            </a:extLst>
          </p:cNvPr>
          <p:cNvSpPr/>
          <p:nvPr/>
        </p:nvSpPr>
        <p:spPr>
          <a:xfrm>
            <a:off x="5296225" y="1400274"/>
            <a:ext cx="4491371" cy="829218"/>
          </a:xfrm>
          <a:prstGeom prst="roundRect">
            <a:avLst>
              <a:gd name="adj" fmla="val 3062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3A2C6274-4B9B-F40B-8680-725F6BB96DFB}"/>
              </a:ext>
            </a:extLst>
          </p:cNvPr>
          <p:cNvSpPr/>
          <p:nvPr/>
        </p:nvSpPr>
        <p:spPr>
          <a:xfrm>
            <a:off x="5296225" y="3931822"/>
            <a:ext cx="2160000" cy="2376000"/>
          </a:xfrm>
          <a:prstGeom prst="roundRect">
            <a:avLst>
              <a:gd name="adj" fmla="val 1257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45117FCB-FB0D-ACDC-38CA-B0524F5A8C72}"/>
              </a:ext>
            </a:extLst>
          </p:cNvPr>
          <p:cNvSpPr/>
          <p:nvPr/>
        </p:nvSpPr>
        <p:spPr>
          <a:xfrm>
            <a:off x="591520" y="1363683"/>
            <a:ext cx="4493393" cy="2197698"/>
          </a:xfrm>
          <a:prstGeom prst="roundRect">
            <a:avLst>
              <a:gd name="adj" fmla="val 10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ЗАНЯТОСТЬ И ДОХОДЫ НАСЕЛЕНИЯ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88758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занятость и доходы населения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6C8BFA-FA03-9B4C-0957-FEDBCCA21685}"/>
              </a:ext>
            </a:extLst>
          </p:cNvPr>
          <p:cNvSpPr txBox="1"/>
          <p:nvPr/>
        </p:nvSpPr>
        <p:spPr>
          <a:xfrm>
            <a:off x="627016" y="1500121"/>
            <a:ext cx="434924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СРЕДНЕМЕСЯЧНАЯ ЗАРАБОТНАЯ ПЛАТА РАБОТНИКОВ </a:t>
            </a:r>
          </a:p>
          <a:p>
            <a:pPr algn="ctr"/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2024 ГОДУ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88543F39-1862-225F-676D-5EA9ED5042F5}"/>
              </a:ext>
            </a:extLst>
          </p:cNvPr>
          <p:cNvSpPr/>
          <p:nvPr/>
        </p:nvSpPr>
        <p:spPr>
          <a:xfrm>
            <a:off x="587074" y="3804062"/>
            <a:ext cx="4497839" cy="2503760"/>
          </a:xfrm>
          <a:prstGeom prst="roundRect">
            <a:avLst>
              <a:gd name="adj" fmla="val 1220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graphicFrame>
        <p:nvGraphicFramePr>
          <p:cNvPr id="18" name="Диаграмма 17">
            <a:extLst>
              <a:ext uri="{FF2B5EF4-FFF2-40B4-BE49-F238E27FC236}">
                <a16:creationId xmlns:a16="http://schemas.microsoft.com/office/drawing/2014/main" id="{C9CC9D82-BE37-F183-FE0F-F5EC16E99A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614451"/>
              </p:ext>
            </p:extLst>
          </p:nvPr>
        </p:nvGraphicFramePr>
        <p:xfrm>
          <a:off x="951733" y="1883534"/>
          <a:ext cx="3037878" cy="1432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97D06431-2278-115D-A93F-C4A505FF50CB}"/>
              </a:ext>
            </a:extLst>
          </p:cNvPr>
          <p:cNvSpPr txBox="1"/>
          <p:nvPr/>
        </p:nvSpPr>
        <p:spPr>
          <a:xfrm>
            <a:off x="627016" y="3878208"/>
            <a:ext cx="4469885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СРЕДНЕМЕСЯЧНАЯ ЗАРАБОТНАЯ ПЛАТА РАБОТНИКОВ</a:t>
            </a:r>
          </a:p>
          <a:p>
            <a:pPr algn="ctr"/>
            <a:r>
              <a:rPr lang="ru-RU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ОТРАСЛЯМ В 2023 ГОДУ, руб.</a:t>
            </a:r>
          </a:p>
        </p:txBody>
      </p:sp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id="{28A48725-C2BB-5FD4-9E15-191D578545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3793615"/>
              </p:ext>
            </p:extLst>
          </p:nvPr>
        </p:nvGraphicFramePr>
        <p:xfrm>
          <a:off x="850970" y="4193473"/>
          <a:ext cx="4006398" cy="19438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B5022CB5-E7E2-AA50-A10D-C4C65B8B942C}"/>
              </a:ext>
            </a:extLst>
          </p:cNvPr>
          <p:cNvSpPr txBox="1"/>
          <p:nvPr/>
        </p:nvSpPr>
        <p:spPr>
          <a:xfrm>
            <a:off x="4128118" y="1715564"/>
            <a:ext cx="77906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темп роста</a:t>
            </a:r>
            <a:r>
              <a:rPr lang="en-US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*%</a:t>
            </a:r>
            <a:endParaRPr lang="ru-RU" sz="8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9172FE0D-553A-FE0F-3A47-C64F9D09AA29}"/>
              </a:ext>
            </a:extLst>
          </p:cNvPr>
          <p:cNvCxnSpPr>
            <a:cxnSpLocks/>
          </p:cNvCxnSpPr>
          <p:nvPr/>
        </p:nvCxnSpPr>
        <p:spPr>
          <a:xfrm>
            <a:off x="4119240" y="1924215"/>
            <a:ext cx="8878" cy="1276185"/>
          </a:xfrm>
          <a:prstGeom prst="line">
            <a:avLst/>
          </a:prstGeom>
          <a:ln w="12700">
            <a:solidFill>
              <a:srgbClr val="4756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BC90595E-27D2-4878-4C3C-D23C5E914F17}"/>
              </a:ext>
            </a:extLst>
          </p:cNvPr>
          <p:cNvSpPr/>
          <p:nvPr/>
        </p:nvSpPr>
        <p:spPr>
          <a:xfrm>
            <a:off x="4257748" y="2370690"/>
            <a:ext cx="519804" cy="281173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126,5</a:t>
            </a:r>
            <a:endParaRPr lang="x-none" sz="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Скругленный прямоугольник 37">
            <a:extLst>
              <a:ext uri="{FF2B5EF4-FFF2-40B4-BE49-F238E27FC236}">
                <a16:creationId xmlns:a16="http://schemas.microsoft.com/office/drawing/2014/main" id="{F366D0DC-2F2F-1395-6E58-4CEE70D8CCE3}"/>
              </a:ext>
            </a:extLst>
          </p:cNvPr>
          <p:cNvSpPr/>
          <p:nvPr/>
        </p:nvSpPr>
        <p:spPr>
          <a:xfrm>
            <a:off x="4257748" y="2810716"/>
            <a:ext cx="519804" cy="278823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131,1</a:t>
            </a:r>
            <a:endParaRPr lang="x-none" sz="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5" name="Таблица 44">
            <a:extLst>
              <a:ext uri="{FF2B5EF4-FFF2-40B4-BE49-F238E27FC236}">
                <a16:creationId xmlns:a16="http://schemas.microsoft.com/office/drawing/2014/main" id="{01D18615-3BD4-9047-32C3-3CA2012B6F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988654"/>
              </p:ext>
            </p:extLst>
          </p:nvPr>
        </p:nvGraphicFramePr>
        <p:xfrm>
          <a:off x="5316390" y="1400273"/>
          <a:ext cx="4471209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0069">
                  <a:extLst>
                    <a:ext uri="{9D8B030D-6E8A-4147-A177-3AD203B41FA5}">
                      <a16:colId xmlns:a16="http://schemas.microsoft.com/office/drawing/2014/main" val="3318199641"/>
                    </a:ext>
                  </a:extLst>
                </a:gridCol>
                <a:gridCol w="495536">
                  <a:extLst>
                    <a:ext uri="{9D8B030D-6E8A-4147-A177-3AD203B41FA5}">
                      <a16:colId xmlns:a16="http://schemas.microsoft.com/office/drawing/2014/main" val="1343176932"/>
                    </a:ext>
                  </a:extLst>
                </a:gridCol>
                <a:gridCol w="1117802">
                  <a:extLst>
                    <a:ext uri="{9D8B030D-6E8A-4147-A177-3AD203B41FA5}">
                      <a16:colId xmlns:a16="http://schemas.microsoft.com/office/drawing/2014/main" val="2111604541"/>
                    </a:ext>
                  </a:extLst>
                </a:gridCol>
                <a:gridCol w="1117802">
                  <a:extLst>
                    <a:ext uri="{9D8B030D-6E8A-4147-A177-3AD203B41FA5}">
                      <a16:colId xmlns:a16="http://schemas.microsoft.com/office/drawing/2014/main" val="2298273598"/>
                    </a:ext>
                  </a:extLst>
                </a:gridCol>
              </a:tblGrid>
              <a:tr h="225181">
                <a:tc>
                  <a:txBody>
                    <a:bodyPr/>
                    <a:lstStyle/>
                    <a:p>
                      <a:pPr algn="ctr"/>
                      <a:r>
                        <a:rPr lang="x-none" sz="6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6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год</a:t>
                      </a:r>
                      <a:endParaRPr lang="x-none" sz="6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6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</a:t>
                      </a:r>
                      <a:r>
                        <a:rPr lang="ru-RU" sz="6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x-none" sz="6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ГОД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852991"/>
                  </a:ext>
                </a:extLst>
              </a:tr>
              <a:tr h="162630">
                <a:tc rowSpan="2">
                  <a:txBody>
                    <a:bodyPr/>
                    <a:lstStyle/>
                    <a:p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реднемесячная заработная плата одного работающего         по</a:t>
                      </a:r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кругу крупных и средних </a:t>
                      </a:r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предприятий</a:t>
                      </a:r>
                      <a:endParaRPr lang="ru-RU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руб.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38701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48945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5506270"/>
                  </a:ext>
                </a:extLst>
              </a:tr>
              <a:tr h="612992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112,3</a:t>
                      </a:r>
                      <a:r>
                        <a:rPr lang="en-US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126,5</a:t>
                      </a:r>
                      <a:r>
                        <a:rPr lang="en-US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235586"/>
                  </a:ext>
                </a:extLst>
              </a:tr>
              <a:tr h="600482">
                <a:tc>
                  <a:txBody>
                    <a:bodyPr/>
                    <a:lstStyle/>
                    <a:p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реднемесячная заработная плата по </a:t>
                      </a:r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Алтайскому краю</a:t>
                      </a:r>
                    </a:p>
                    <a:p>
                      <a:endParaRPr lang="ru-RU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x-none" sz="7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руб.</a:t>
                      </a:r>
                    </a:p>
                  </a:txBody>
                  <a:tcPr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50367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54300</a:t>
                      </a:r>
                    </a:p>
                    <a:p>
                      <a:pPr algn="ctr"/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79490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id="{202ED880-7F9C-7522-6A34-8939D1C06451}"/>
              </a:ext>
            </a:extLst>
          </p:cNvPr>
          <p:cNvSpPr txBox="1"/>
          <p:nvPr/>
        </p:nvSpPr>
        <p:spPr>
          <a:xfrm>
            <a:off x="5316390" y="3804062"/>
            <a:ext cx="4277517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темп роста указан в процентах к предыдущему году</a:t>
            </a:r>
            <a:endParaRPr lang="x-none" sz="600" i="1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23ED422-DF9E-9D1D-A2F9-831F081A251F}"/>
              </a:ext>
            </a:extLst>
          </p:cNvPr>
          <p:cNvSpPr txBox="1"/>
          <p:nvPr/>
        </p:nvSpPr>
        <p:spPr>
          <a:xfrm>
            <a:off x="5498819" y="4346722"/>
            <a:ext cx="244699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1,0%</a:t>
            </a:r>
            <a:endParaRPr lang="x-none" sz="24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EBF4CEF-8376-EA30-4646-371E66EC9A7B}"/>
              </a:ext>
            </a:extLst>
          </p:cNvPr>
          <p:cNvSpPr txBox="1"/>
          <p:nvPr/>
        </p:nvSpPr>
        <p:spPr>
          <a:xfrm>
            <a:off x="5498819" y="4848841"/>
            <a:ext cx="161759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регистрируемая безработица 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Скругленный прямоугольник 68">
            <a:extLst>
              <a:ext uri="{FF2B5EF4-FFF2-40B4-BE49-F238E27FC236}">
                <a16:creationId xmlns:a16="http://schemas.microsoft.com/office/drawing/2014/main" id="{DE570A78-46A9-3F07-36FA-94EF1D510C3A}"/>
              </a:ext>
            </a:extLst>
          </p:cNvPr>
          <p:cNvSpPr/>
          <p:nvPr/>
        </p:nvSpPr>
        <p:spPr>
          <a:xfrm>
            <a:off x="5495581" y="5612438"/>
            <a:ext cx="519804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0,8%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" name="Рисунок 70" descr="Отменить подписку со сплошной заливкой">
            <a:extLst>
              <a:ext uri="{FF2B5EF4-FFF2-40B4-BE49-F238E27FC236}">
                <a16:creationId xmlns:a16="http://schemas.microsoft.com/office/drawing/2014/main" id="{96BAE458-C0B9-5E94-E09C-84ADC48272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66417" y="4066128"/>
            <a:ext cx="360000" cy="360000"/>
          </a:xfrm>
          <a:prstGeom prst="rect">
            <a:avLst/>
          </a:prstGeom>
        </p:spPr>
      </p:pic>
      <p:pic>
        <p:nvPicPr>
          <p:cNvPr id="73" name="Рисунок 72" descr="Уменьшить со сплошной заливкой">
            <a:extLst>
              <a:ext uri="{FF2B5EF4-FFF2-40B4-BE49-F238E27FC236}">
                <a16:creationId xmlns:a16="http://schemas.microsoft.com/office/drawing/2014/main" id="{F7DE0371-C049-15C0-FB63-F322CF1A11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15342" y="4066128"/>
            <a:ext cx="360000" cy="360000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722792DB-D6F2-13EE-AD40-3281D52F5D03}"/>
              </a:ext>
            </a:extLst>
          </p:cNvPr>
          <p:cNvSpPr txBox="1"/>
          <p:nvPr/>
        </p:nvSpPr>
        <p:spPr>
          <a:xfrm>
            <a:off x="7825075" y="4345470"/>
            <a:ext cx="51804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</a:t>
            </a:r>
            <a:endParaRPr lang="x-none" sz="24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D265CD84-16A0-1463-24A7-04BB3B4AC8B8}"/>
              </a:ext>
            </a:extLst>
          </p:cNvPr>
          <p:cNvSpPr txBox="1"/>
          <p:nvPr/>
        </p:nvSpPr>
        <p:spPr>
          <a:xfrm>
            <a:off x="8352413" y="4496843"/>
            <a:ext cx="38364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чел.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1F7855C-3C0A-4AA7-EFF7-C1E794F9135E}"/>
              </a:ext>
            </a:extLst>
          </p:cNvPr>
          <p:cNvSpPr txBox="1"/>
          <p:nvPr/>
        </p:nvSpPr>
        <p:spPr>
          <a:xfrm>
            <a:off x="7623954" y="6329880"/>
            <a:ext cx="4277517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*Нетрудоустроенные граждане на 01.01.2025</a:t>
            </a:r>
            <a:endParaRPr lang="x-none" sz="600" i="1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59A5D2-BA6C-18B9-A53B-3BE1381C4120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D2CD61-52B2-2F21-B305-8346B1FF7764}"/>
              </a:ext>
            </a:extLst>
          </p:cNvPr>
          <p:cNvSpPr txBox="1"/>
          <p:nvPr/>
        </p:nvSpPr>
        <p:spPr>
          <a:xfrm>
            <a:off x="7835654" y="5891942"/>
            <a:ext cx="183968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по Алтайскому краю</a:t>
            </a:r>
          </a:p>
          <a:p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01.01.2025</a:t>
            </a:r>
            <a:endParaRPr lang="x-none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23F441-3CBA-940B-B7FB-81A8DF61A225}"/>
              </a:ext>
            </a:extLst>
          </p:cNvPr>
          <p:cNvSpPr txBox="1"/>
          <p:nvPr/>
        </p:nvSpPr>
        <p:spPr>
          <a:xfrm>
            <a:off x="5507925" y="5891942"/>
            <a:ext cx="161759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по Алтайскому краю </a:t>
            </a:r>
          </a:p>
          <a:p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01.01.2025</a:t>
            </a:r>
            <a:endParaRPr lang="x-none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103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 descr="Посевы со сплошной заливкой">
            <a:extLst>
              <a:ext uri="{FF2B5EF4-FFF2-40B4-BE49-F238E27FC236}">
                <a16:creationId xmlns:a16="http://schemas.microsoft.com/office/drawing/2014/main" id="{9A813BFB-987D-79B3-9F3C-24EA109F92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15700" y="5328969"/>
            <a:ext cx="360000" cy="360000"/>
          </a:xfrm>
          <a:prstGeom prst="rect">
            <a:avLst/>
          </a:prstGeom>
        </p:spPr>
      </p:pic>
      <p:pic>
        <p:nvPicPr>
          <p:cNvPr id="127" name="Рисунок 126" descr="Золотые слитки со сплошной заливкой">
            <a:extLst>
              <a:ext uri="{FF2B5EF4-FFF2-40B4-BE49-F238E27FC236}">
                <a16:creationId xmlns:a16="http://schemas.microsoft.com/office/drawing/2014/main" id="{A7927950-A61A-0659-A375-9FF5BC9F87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58359" y="2551981"/>
            <a:ext cx="360000" cy="360000"/>
          </a:xfrm>
          <a:prstGeom prst="rect">
            <a:avLst/>
          </a:prstGeom>
        </p:spPr>
      </p:pic>
      <p:pic>
        <p:nvPicPr>
          <p:cNvPr id="131" name="Рисунок 130" descr="Холмы со сплошной заливкой">
            <a:extLst>
              <a:ext uri="{FF2B5EF4-FFF2-40B4-BE49-F238E27FC236}">
                <a16:creationId xmlns:a16="http://schemas.microsoft.com/office/drawing/2014/main" id="{50B1F77A-2D91-C5DF-2A6E-FCA200EB9E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415700" y="2558418"/>
            <a:ext cx="360000" cy="360000"/>
          </a:xfrm>
          <a:prstGeom prst="rect">
            <a:avLst/>
          </a:prstGeom>
        </p:spPr>
      </p:pic>
      <p:pic>
        <p:nvPicPr>
          <p:cNvPr id="101" name="Рисунок 100" descr="Сельское хозяйство со сплошной заливкой">
            <a:extLst>
              <a:ext uri="{FF2B5EF4-FFF2-40B4-BE49-F238E27FC236}">
                <a16:creationId xmlns:a16="http://schemas.microsoft.com/office/drawing/2014/main" id="{208E3681-9B4F-4B33-A212-E62D0B4EF4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818925" y="5021425"/>
            <a:ext cx="360000" cy="360000"/>
          </a:xfrm>
          <a:prstGeom prst="rect">
            <a:avLst/>
          </a:prstGeom>
        </p:spPr>
      </p:pic>
      <p:pic>
        <p:nvPicPr>
          <p:cNvPr id="95" name="Рисунок 94" descr="Лиственное дерево со сплошной заливкой">
            <a:extLst>
              <a:ext uri="{FF2B5EF4-FFF2-40B4-BE49-F238E27FC236}">
                <a16:creationId xmlns:a16="http://schemas.microsoft.com/office/drawing/2014/main" id="{F9992745-1C9E-A958-FDFD-5BE2BADB7D1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01486" y="5029634"/>
            <a:ext cx="360000" cy="360000"/>
          </a:xfrm>
          <a:prstGeom prst="rect">
            <a:avLst/>
          </a:prstGeom>
        </p:spPr>
      </p:pic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id="{27DC45EC-6B72-FC57-F6E6-430D336317AA}"/>
              </a:ext>
            </a:extLst>
          </p:cNvPr>
          <p:cNvSpPr/>
          <p:nvPr/>
        </p:nvSpPr>
        <p:spPr>
          <a:xfrm>
            <a:off x="640991" y="2269714"/>
            <a:ext cx="4497839" cy="1483045"/>
          </a:xfrm>
          <a:prstGeom prst="roundRect">
            <a:avLst>
              <a:gd name="adj" fmla="val 13233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6C471008-A80D-1F1B-BC66-2067DA06313A}"/>
              </a:ext>
            </a:extLst>
          </p:cNvPr>
          <p:cNvSpPr/>
          <p:nvPr/>
        </p:nvSpPr>
        <p:spPr>
          <a:xfrm>
            <a:off x="640991" y="1376761"/>
            <a:ext cx="4497839" cy="775596"/>
          </a:xfrm>
          <a:prstGeom prst="roundRect">
            <a:avLst>
              <a:gd name="adj" fmla="val 27681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КЛИМАТ</a:t>
            </a: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F7E90DD8-F625-774B-4916-57BEE3A50CB4}"/>
              </a:ext>
            </a:extLst>
          </p:cNvPr>
          <p:cNvSpPr/>
          <p:nvPr/>
        </p:nvSpPr>
        <p:spPr>
          <a:xfrm>
            <a:off x="627014" y="4824775"/>
            <a:ext cx="4497839" cy="1483045"/>
          </a:xfrm>
          <a:prstGeom prst="roundRect">
            <a:avLst>
              <a:gd name="adj" fmla="val 14095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id="{2F259C10-BB78-48DB-70DD-10B33B701093}"/>
              </a:ext>
            </a:extLst>
          </p:cNvPr>
          <p:cNvSpPr/>
          <p:nvPr/>
        </p:nvSpPr>
        <p:spPr>
          <a:xfrm>
            <a:off x="627014" y="3931822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ЛЕСА И ПОЧВЫ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РЕСУРСНАЯ БАЗА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07737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ресурсная база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id="{601F0F1B-D35B-D76C-54E6-EAC417466077}"/>
              </a:ext>
            </a:extLst>
          </p:cNvPr>
          <p:cNvSpPr/>
          <p:nvPr/>
        </p:nvSpPr>
        <p:spPr>
          <a:xfrm>
            <a:off x="5300092" y="1376761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МЕСТОРОЖДЕНИЯ И ПРОЯВЛЕНИЯ</a:t>
            </a:r>
          </a:p>
        </p:txBody>
      </p:sp>
      <p:sp>
        <p:nvSpPr>
          <p:cNvPr id="46" name="Скругленный прямоугольник 45">
            <a:extLst>
              <a:ext uri="{FF2B5EF4-FFF2-40B4-BE49-F238E27FC236}">
                <a16:creationId xmlns:a16="http://schemas.microsoft.com/office/drawing/2014/main" id="{AE91EFE9-B67B-0E7F-6272-816E1137AE9A}"/>
              </a:ext>
            </a:extLst>
          </p:cNvPr>
          <p:cNvSpPr/>
          <p:nvPr/>
        </p:nvSpPr>
        <p:spPr>
          <a:xfrm>
            <a:off x="5286115" y="4824775"/>
            <a:ext cx="4497839" cy="1483045"/>
          </a:xfrm>
          <a:prstGeom prst="roundRect">
            <a:avLst>
              <a:gd name="adj" fmla="val 13664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id="{38997C38-2D25-2F3C-467D-A9A159CF5BA9}"/>
              </a:ext>
            </a:extLst>
          </p:cNvPr>
          <p:cNvSpPr/>
          <p:nvPr/>
        </p:nvSpPr>
        <p:spPr>
          <a:xfrm>
            <a:off x="5286115" y="3931822"/>
            <a:ext cx="4497839" cy="775596"/>
          </a:xfrm>
          <a:prstGeom prst="roundRect">
            <a:avLst>
              <a:gd name="adj" fmla="val 25208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ЗЕМЛИ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1C4A423-2228-521E-E06B-9B389FC0E335}"/>
              </a:ext>
            </a:extLst>
          </p:cNvPr>
          <p:cNvSpPr txBox="1"/>
          <p:nvPr/>
        </p:nvSpPr>
        <p:spPr>
          <a:xfrm>
            <a:off x="822443" y="2582163"/>
            <a:ext cx="3293488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резко-континентальный 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0282E4-2CCC-CE9A-16F7-CC2F77DF86AD}"/>
              </a:ext>
            </a:extLst>
          </p:cNvPr>
          <p:cNvSpPr txBox="1"/>
          <p:nvPr/>
        </p:nvSpPr>
        <p:spPr>
          <a:xfrm>
            <a:off x="1195058" y="2761307"/>
            <a:ext cx="2055148" cy="274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средняя температура:</a:t>
            </a:r>
          </a:p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январе - 19℃, в июле + 20℃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A94ACB4A-9A05-F909-1488-4F131CC71B1A}"/>
              </a:ext>
            </a:extLst>
          </p:cNvPr>
          <p:cNvSpPr txBox="1"/>
          <p:nvPr/>
        </p:nvSpPr>
        <p:spPr>
          <a:xfrm>
            <a:off x="1161486" y="3212792"/>
            <a:ext cx="163257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среднем в год</a:t>
            </a:r>
          </a:p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выпадает 350-370 мм осадков</a:t>
            </a:r>
          </a:p>
        </p:txBody>
      </p:sp>
      <p:pic>
        <p:nvPicPr>
          <p:cNvPr id="80" name="Рисунок 79" descr="Термометр со сплошной заливкой">
            <a:extLst>
              <a:ext uri="{FF2B5EF4-FFF2-40B4-BE49-F238E27FC236}">
                <a16:creationId xmlns:a16="http://schemas.microsoft.com/office/drawing/2014/main" id="{03905552-1267-3947-ED33-DA92CDF30FE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70576" y="2748060"/>
            <a:ext cx="360000" cy="360000"/>
          </a:xfrm>
          <a:prstGeom prst="rect">
            <a:avLst/>
          </a:prstGeom>
        </p:spPr>
      </p:pic>
      <p:pic>
        <p:nvPicPr>
          <p:cNvPr id="84" name="Рисунок 83" descr="Дождь со сплошной заливкой">
            <a:extLst>
              <a:ext uri="{FF2B5EF4-FFF2-40B4-BE49-F238E27FC236}">
                <a16:creationId xmlns:a16="http://schemas.microsoft.com/office/drawing/2014/main" id="{870DB04A-3422-E267-D9B9-AF7EB3B4945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70576" y="3218061"/>
            <a:ext cx="360000" cy="360000"/>
          </a:xfrm>
          <a:prstGeom prst="rect">
            <a:avLst/>
          </a:prstGeom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A782E053-2F93-9792-F207-53B43CF12C51}"/>
              </a:ext>
            </a:extLst>
          </p:cNvPr>
          <p:cNvSpPr txBox="1"/>
          <p:nvPr/>
        </p:nvSpPr>
        <p:spPr>
          <a:xfrm>
            <a:off x="1276115" y="5155005"/>
            <a:ext cx="1298113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лесные ресурсы</a:t>
            </a:r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Земли лесного фонда  площадью 40251 га</a:t>
            </a:r>
          </a:p>
          <a:p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9BFF0E25-DFAE-46E7-0CAB-F8151F107F4C}"/>
              </a:ext>
            </a:extLst>
          </p:cNvPr>
          <p:cNvSpPr txBox="1"/>
          <p:nvPr/>
        </p:nvSpPr>
        <p:spPr>
          <a:xfrm>
            <a:off x="3291883" y="5145734"/>
            <a:ext cx="154448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почвы</a:t>
            </a:r>
            <a:endParaRPr lang="en-US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3DE3B28B-9C2A-C4FD-BC1D-17B55EA166BC}"/>
              </a:ext>
            </a:extLst>
          </p:cNvPr>
          <p:cNvSpPr txBox="1"/>
          <p:nvPr/>
        </p:nvSpPr>
        <p:spPr>
          <a:xfrm>
            <a:off x="3178925" y="5551285"/>
            <a:ext cx="1917977" cy="2349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lnSpc>
                <a:spcPts val="620"/>
              </a:lnSpc>
              <a:buFont typeface="Arial" panose="020B0604020202020204" pitchFamily="34" charset="0"/>
              <a:buChar char="•"/>
            </a:pPr>
            <a:r>
              <a:rPr lang="ru-RU" sz="800" b="1" spc="-3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преобладают черноземы, горные, лугово-черноземные, серые скелетные,  солонцы, болотные</a:t>
            </a:r>
            <a:endParaRPr lang="en-US" sz="800" spc="-3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9ED43C5D-0262-F43E-BACE-84B5F5D53598}"/>
              </a:ext>
            </a:extLst>
          </p:cNvPr>
          <p:cNvSpPr txBox="1"/>
          <p:nvPr/>
        </p:nvSpPr>
        <p:spPr>
          <a:xfrm>
            <a:off x="5860469" y="2758783"/>
            <a:ext cx="15176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строительных песков, глины, известняка</a:t>
            </a:r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57350817-E0E1-F8FA-9710-5BB6612E517F}"/>
              </a:ext>
            </a:extLst>
          </p:cNvPr>
          <p:cNvSpPr txBox="1"/>
          <p:nvPr/>
        </p:nvSpPr>
        <p:spPr>
          <a:xfrm>
            <a:off x="7909098" y="2515971"/>
            <a:ext cx="172378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Золота, серебра</a:t>
            </a:r>
          </a:p>
          <a:p>
            <a:endParaRPr lang="ru-RU" sz="9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9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облицовочных камней-яшмы, </a:t>
            </a:r>
            <a:r>
              <a:rPr lang="ru-RU" sz="900" b="1" spc="-20" dirty="0" err="1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порфита</a:t>
            </a:r>
            <a:endParaRPr lang="ru-RU" sz="9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9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9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3B81FAEA-1548-B5F4-06CC-079A55CF6E19}"/>
              </a:ext>
            </a:extLst>
          </p:cNvPr>
          <p:cNvSpPr txBox="1"/>
          <p:nvPr/>
        </p:nvSpPr>
        <p:spPr>
          <a:xfrm>
            <a:off x="5481544" y="4979979"/>
            <a:ext cx="3611992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площадь 198,0 тыс. га 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394B33CE-DA6F-7903-8552-2F4E10758830}"/>
              </a:ext>
            </a:extLst>
          </p:cNvPr>
          <p:cNvSpPr txBox="1"/>
          <p:nvPr/>
        </p:nvSpPr>
        <p:spPr>
          <a:xfrm>
            <a:off x="5846493" y="5339692"/>
            <a:ext cx="153165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земли с/х назначения</a:t>
            </a:r>
          </a:p>
          <a:p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197,8 тыс. га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F2232438-0B4C-EE5D-F317-B1A618F94DAC}"/>
              </a:ext>
            </a:extLst>
          </p:cNvPr>
          <p:cNvSpPr txBox="1"/>
          <p:nvPr/>
        </p:nvSpPr>
        <p:spPr>
          <a:xfrm>
            <a:off x="5846493" y="5816180"/>
            <a:ext cx="176914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земли промышленности</a:t>
            </a:r>
          </a:p>
          <a:p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0,88 тыс. га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22D72C5B-E6A0-1041-A71A-27D5324B5B6E}"/>
              </a:ext>
            </a:extLst>
          </p:cNvPr>
          <p:cNvSpPr txBox="1"/>
          <p:nvPr/>
        </p:nvSpPr>
        <p:spPr>
          <a:xfrm>
            <a:off x="5837220" y="3232194"/>
            <a:ext cx="1540923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620"/>
              </a:lnSpc>
            </a:pPr>
            <a:r>
              <a:rPr lang="ru-RU" sz="6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пески используются в строительстве</a:t>
            </a:r>
            <a:endParaRPr lang="en-US" sz="6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" name="Рисунок 132" descr="Производство со сплошной заливкой">
            <a:extLst>
              <a:ext uri="{FF2B5EF4-FFF2-40B4-BE49-F238E27FC236}">
                <a16:creationId xmlns:a16="http://schemas.microsoft.com/office/drawing/2014/main" id="{B1E22031-B859-A4F3-7118-A7C6CB50C7A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402397" y="5786221"/>
            <a:ext cx="360000" cy="360000"/>
          </a:xfrm>
          <a:prstGeom prst="rect">
            <a:avLst/>
          </a:prstGeom>
        </p:spPr>
      </p:pic>
      <p:sp>
        <p:nvSpPr>
          <p:cNvPr id="153" name="Скругленный прямоугольник 152">
            <a:extLst>
              <a:ext uri="{FF2B5EF4-FFF2-40B4-BE49-F238E27FC236}">
                <a16:creationId xmlns:a16="http://schemas.microsoft.com/office/drawing/2014/main" id="{CF61200C-1B4F-94A8-B2A9-63CB92B95149}"/>
              </a:ext>
            </a:extLst>
          </p:cNvPr>
          <p:cNvSpPr/>
          <p:nvPr/>
        </p:nvSpPr>
        <p:spPr>
          <a:xfrm>
            <a:off x="5297771" y="2265996"/>
            <a:ext cx="4497839" cy="1483045"/>
          </a:xfrm>
          <a:prstGeom prst="roundRect">
            <a:avLst>
              <a:gd name="adj" fmla="val 13664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617829-9ABE-B8DA-2750-51342286CCBC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203" y="2748060"/>
            <a:ext cx="358258" cy="360000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3592711" y="2702752"/>
            <a:ext cx="150267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ветровой режим отличается большой интенсивностью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609030" y="2316481"/>
            <a:ext cx="1946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месторождения</a:t>
            </a:r>
          </a:p>
        </p:txBody>
      </p:sp>
      <p:pic>
        <p:nvPicPr>
          <p:cNvPr id="38" name="Рисунок 37" descr="Посевы со сплошной заливкой">
            <a:extLst>
              <a:ext uri="{FF2B5EF4-FFF2-40B4-BE49-F238E27FC236}">
                <a16:creationId xmlns:a16="http://schemas.microsoft.com/office/drawing/2014/main" id="{9A813BFB-987D-79B3-9F3C-24EA109F92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15700" y="5334908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202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Скругленный прямоугольник 49">
            <a:extLst>
              <a:ext uri="{FF2B5EF4-FFF2-40B4-BE49-F238E27FC236}">
                <a16:creationId xmlns:a16="http://schemas.microsoft.com/office/drawing/2014/main" id="{BFEBFB40-7B6B-80BC-E2A0-D704509DB297}"/>
              </a:ext>
            </a:extLst>
          </p:cNvPr>
          <p:cNvSpPr/>
          <p:nvPr/>
        </p:nvSpPr>
        <p:spPr>
          <a:xfrm>
            <a:off x="2951961" y="2438661"/>
            <a:ext cx="2261568" cy="3609131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x-none" dirty="0"/>
          </a:p>
        </p:txBody>
      </p:sp>
      <p:sp>
        <p:nvSpPr>
          <p:cNvPr id="249" name="Скругленный прямоугольник 248">
            <a:extLst>
              <a:ext uri="{FF2B5EF4-FFF2-40B4-BE49-F238E27FC236}">
                <a16:creationId xmlns:a16="http://schemas.microsoft.com/office/drawing/2014/main" id="{A4503707-C842-55D2-8184-C2281EB1EB33}"/>
              </a:ext>
            </a:extLst>
          </p:cNvPr>
          <p:cNvSpPr/>
          <p:nvPr/>
        </p:nvSpPr>
        <p:spPr>
          <a:xfrm>
            <a:off x="7598612" y="2269715"/>
            <a:ext cx="2196000" cy="3826672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250" name="Скругленный прямоугольник 249">
            <a:extLst>
              <a:ext uri="{FF2B5EF4-FFF2-40B4-BE49-F238E27FC236}">
                <a16:creationId xmlns:a16="http://schemas.microsoft.com/office/drawing/2014/main" id="{C88591C5-A285-4ADE-F36B-04A9A72B35EF}"/>
              </a:ext>
            </a:extLst>
          </p:cNvPr>
          <p:cNvSpPr/>
          <p:nvPr/>
        </p:nvSpPr>
        <p:spPr>
          <a:xfrm>
            <a:off x="7598612" y="1376762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КУЛЬТУРА И ИСКУССТВО</a:t>
            </a:r>
            <a:endParaRPr lang="x-none" dirty="0"/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id="{6007C2EF-68BA-8F8F-ACC3-1F355859E295}"/>
              </a:ext>
            </a:extLst>
          </p:cNvPr>
          <p:cNvSpPr txBox="1"/>
          <p:nvPr/>
        </p:nvSpPr>
        <p:spPr>
          <a:xfrm>
            <a:off x="7798492" y="2528250"/>
            <a:ext cx="17130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клубных учреждений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E9F12BC2-BFAA-BED4-F03C-AD706AF7061B}"/>
              </a:ext>
            </a:extLst>
          </p:cNvPr>
          <p:cNvSpPr txBox="1"/>
          <p:nvPr/>
        </p:nvSpPr>
        <p:spPr>
          <a:xfrm>
            <a:off x="7798492" y="4770621"/>
            <a:ext cx="17130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детская школа искусств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5C27278C-6818-C17F-D51C-27DC77A4DF73}"/>
              </a:ext>
            </a:extLst>
          </p:cNvPr>
          <p:cNvSpPr txBox="1"/>
          <p:nvPr/>
        </p:nvSpPr>
        <p:spPr>
          <a:xfrm>
            <a:off x="7798492" y="4023164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музея</a:t>
            </a:r>
          </a:p>
        </p:txBody>
      </p:sp>
      <p:sp>
        <p:nvSpPr>
          <p:cNvPr id="270" name="TextBox 269">
            <a:extLst>
              <a:ext uri="{FF2B5EF4-FFF2-40B4-BE49-F238E27FC236}">
                <a16:creationId xmlns:a16="http://schemas.microsoft.com/office/drawing/2014/main" id="{FD6CFA95-6D40-CD7C-1A91-86822FB92694}"/>
              </a:ext>
            </a:extLst>
          </p:cNvPr>
          <p:cNvSpPr txBox="1"/>
          <p:nvPr/>
        </p:nvSpPr>
        <p:spPr>
          <a:xfrm>
            <a:off x="7798492" y="3275707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библиотек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81138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BFEBFB40-7B6B-80BC-E2A0-D704509DB297}"/>
              </a:ext>
            </a:extLst>
          </p:cNvPr>
          <p:cNvSpPr/>
          <p:nvPr/>
        </p:nvSpPr>
        <p:spPr>
          <a:xfrm>
            <a:off x="370884" y="2196333"/>
            <a:ext cx="2392823" cy="3826672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x-none" dirty="0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D65F193D-8DB6-299A-5C0F-01B3FC0F7ECB}"/>
              </a:ext>
            </a:extLst>
          </p:cNvPr>
          <p:cNvSpPr/>
          <p:nvPr/>
        </p:nvSpPr>
        <p:spPr>
          <a:xfrm>
            <a:off x="627016" y="1376762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ОБРАЗОВАНИЕ</a:t>
            </a:r>
          </a:p>
        </p:txBody>
      </p:sp>
      <p:pic>
        <p:nvPicPr>
          <p:cNvPr id="38" name="Рисунок 37" descr="Квадратная академическая шапочка со сплошной заливкой">
            <a:extLst>
              <a:ext uri="{FF2B5EF4-FFF2-40B4-BE49-F238E27FC236}">
                <a16:creationId xmlns:a16="http://schemas.microsoft.com/office/drawing/2014/main" id="{FFA05D91-7D65-3FD5-3A8C-B8DBE3F1C4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45015" y="1462881"/>
            <a:ext cx="360000" cy="360000"/>
          </a:xfrm>
          <a:prstGeom prst="rect">
            <a:avLst/>
          </a:prstGeom>
        </p:spPr>
      </p:pic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id="{BDF2D16B-1BE3-EA25-8DF1-54012BAE852A}"/>
              </a:ext>
            </a:extLst>
          </p:cNvPr>
          <p:cNvCxnSpPr>
            <a:cxnSpLocks/>
          </p:cNvCxnSpPr>
          <p:nvPr/>
        </p:nvCxnSpPr>
        <p:spPr>
          <a:xfrm>
            <a:off x="2823015" y="3790251"/>
            <a:ext cx="0" cy="2073259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2FED3015-490E-945C-F94C-90A898212B48}"/>
              </a:ext>
            </a:extLst>
          </p:cNvPr>
          <p:cNvSpPr txBox="1"/>
          <p:nvPr/>
        </p:nvSpPr>
        <p:spPr>
          <a:xfrm>
            <a:off x="700217" y="2556390"/>
            <a:ext cx="173818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endParaRPr lang="ru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r>
              <a:rPr lang="ru-RU" sz="1000" b="1" dirty="0" err="1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Доп.образование</a:t>
            </a:r>
            <a:endParaRPr lang="ru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endParaRPr lang="ru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r>
              <a:rPr lang="ru-RU" sz="12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учреждение (юридическое лицо) и 2 филиала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5F6319A-7A33-F378-AD5B-7BCE76E1CF7E}"/>
              </a:ext>
            </a:extLst>
          </p:cNvPr>
          <p:cNvSpPr txBox="1"/>
          <p:nvPr/>
        </p:nvSpPr>
        <p:spPr>
          <a:xfrm>
            <a:off x="700218" y="2836027"/>
            <a:ext cx="1958201" cy="1282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B225F85E-9845-220A-B6E0-8F517F2F3582}"/>
              </a:ext>
            </a:extLst>
          </p:cNvPr>
          <p:cNvSpPr txBox="1"/>
          <p:nvPr/>
        </p:nvSpPr>
        <p:spPr>
          <a:xfrm>
            <a:off x="826896" y="5863510"/>
            <a:ext cx="733991" cy="1282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3240BB4F-916F-9A16-B053-540E8BA0C6C3}"/>
              </a:ext>
            </a:extLst>
          </p:cNvPr>
          <p:cNvSpPr txBox="1"/>
          <p:nvPr/>
        </p:nvSpPr>
        <p:spPr>
          <a:xfrm>
            <a:off x="1814075" y="5467209"/>
            <a:ext cx="89383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endParaRPr lang="ru-RU" sz="1100" b="1" spc="-20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690BC0E0-A47B-7C34-B2FA-E073E5D93F69}"/>
              </a:ext>
            </a:extLst>
          </p:cNvPr>
          <p:cNvSpPr txBox="1"/>
          <p:nvPr/>
        </p:nvSpPr>
        <p:spPr>
          <a:xfrm>
            <a:off x="826896" y="4770621"/>
            <a:ext cx="89383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1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7C3018D4-B80B-2244-D89D-F98700861577}"/>
              </a:ext>
            </a:extLst>
          </p:cNvPr>
          <p:cNvSpPr txBox="1"/>
          <p:nvPr/>
        </p:nvSpPr>
        <p:spPr>
          <a:xfrm>
            <a:off x="720549" y="3990595"/>
            <a:ext cx="1903454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0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Общее образование</a:t>
            </a:r>
          </a:p>
          <a:p>
            <a:pPr>
              <a:lnSpc>
                <a:spcPts val="1220"/>
              </a:lnSpc>
            </a:pP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юридических лица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(9 общеобразовательных организаций)</a:t>
            </a:r>
          </a:p>
        </p:txBody>
      </p:sp>
      <p:sp>
        <p:nvSpPr>
          <p:cNvPr id="180" name="Скругленный прямоугольник 179">
            <a:extLst>
              <a:ext uri="{FF2B5EF4-FFF2-40B4-BE49-F238E27FC236}">
                <a16:creationId xmlns:a16="http://schemas.microsoft.com/office/drawing/2014/main" id="{F630E29E-4C57-8581-5AD9-D1B81A96CB3A}"/>
              </a:ext>
            </a:extLst>
          </p:cNvPr>
          <p:cNvSpPr/>
          <p:nvPr/>
        </p:nvSpPr>
        <p:spPr>
          <a:xfrm>
            <a:off x="2954593" y="1376762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ЗДРАВОХРАНЕНИЕ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61D43FCF-407D-2AD7-EC25-AC6EB4BF6BF0}"/>
              </a:ext>
            </a:extLst>
          </p:cNvPr>
          <p:cNvSpPr txBox="1"/>
          <p:nvPr/>
        </p:nvSpPr>
        <p:spPr>
          <a:xfrm>
            <a:off x="3012703" y="2609611"/>
            <a:ext cx="203780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поликлиника</a:t>
            </a:r>
          </a:p>
        </p:txBody>
      </p:sp>
      <p:pic>
        <p:nvPicPr>
          <p:cNvPr id="210" name="Рисунок 209" descr="Больница со сплошной заливкой">
            <a:extLst>
              <a:ext uri="{FF2B5EF4-FFF2-40B4-BE49-F238E27FC236}">
                <a16:creationId xmlns:a16="http://schemas.microsoft.com/office/drawing/2014/main" id="{D598D17E-8B89-4579-B8F4-45F84F356C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72592" y="1462093"/>
            <a:ext cx="360000" cy="360000"/>
          </a:xfrm>
          <a:prstGeom prst="rect">
            <a:avLst/>
          </a:prstGeom>
        </p:spPr>
      </p:pic>
      <p:sp>
        <p:nvSpPr>
          <p:cNvPr id="211" name="TextBox 210">
            <a:extLst>
              <a:ext uri="{FF2B5EF4-FFF2-40B4-BE49-F238E27FC236}">
                <a16:creationId xmlns:a16="http://schemas.microsoft.com/office/drawing/2014/main" id="{5151CFA0-40D0-3C38-D789-043E220BC223}"/>
              </a:ext>
            </a:extLst>
          </p:cNvPr>
          <p:cNvSpPr txBox="1"/>
          <p:nvPr/>
        </p:nvSpPr>
        <p:spPr>
          <a:xfrm>
            <a:off x="3012703" y="3143089"/>
            <a:ext cx="1891829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фельдшерско-акушерских пунктов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333EE292-1A91-AA33-C08E-2950E0E02A61}"/>
              </a:ext>
            </a:extLst>
          </p:cNvPr>
          <p:cNvSpPr txBox="1"/>
          <p:nvPr/>
        </p:nvSpPr>
        <p:spPr>
          <a:xfrm>
            <a:off x="3038772" y="3790251"/>
            <a:ext cx="201173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врачебных амбулатории 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CBA971FD-D4A6-8177-6CB5-D1248DEDE809}"/>
              </a:ext>
            </a:extLst>
          </p:cNvPr>
          <p:cNvSpPr txBox="1"/>
          <p:nvPr/>
        </p:nvSpPr>
        <p:spPr>
          <a:xfrm>
            <a:off x="3038772" y="4339396"/>
            <a:ext cx="161471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r>
              <a:rPr lang="ru-RU" sz="1100" b="1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стационар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1" name="Скругленный прямоугольник 220">
            <a:extLst>
              <a:ext uri="{FF2B5EF4-FFF2-40B4-BE49-F238E27FC236}">
                <a16:creationId xmlns:a16="http://schemas.microsoft.com/office/drawing/2014/main" id="{020D1684-D52C-C2EC-5298-DD660550B672}"/>
              </a:ext>
            </a:extLst>
          </p:cNvPr>
          <p:cNvSpPr/>
          <p:nvPr/>
        </p:nvSpPr>
        <p:spPr>
          <a:xfrm>
            <a:off x="5309915" y="2269714"/>
            <a:ext cx="2196000" cy="3778078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222" name="Скругленный прямоугольник 221">
            <a:extLst>
              <a:ext uri="{FF2B5EF4-FFF2-40B4-BE49-F238E27FC236}">
                <a16:creationId xmlns:a16="http://schemas.microsoft.com/office/drawing/2014/main" id="{70CF21A7-ECCA-575E-B550-FE0CE411467E}"/>
              </a:ext>
            </a:extLst>
          </p:cNvPr>
          <p:cNvSpPr/>
          <p:nvPr/>
        </p:nvSpPr>
        <p:spPr>
          <a:xfrm>
            <a:off x="5276603" y="1381370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rtlCol="0" anchor="ctr"/>
          <a:lstStyle/>
          <a:p>
            <a:pPr algn="ctr"/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СПОРТ</a:t>
            </a:r>
            <a:endParaRPr lang="x-none" dirty="0"/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8AAF981A-A158-7FA2-DCCE-482787BE82A1}"/>
              </a:ext>
            </a:extLst>
          </p:cNvPr>
          <p:cNvSpPr txBox="1"/>
          <p:nvPr/>
        </p:nvSpPr>
        <p:spPr>
          <a:xfrm>
            <a:off x="5441879" y="2537956"/>
            <a:ext cx="928444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ДЮСШ</a:t>
            </a:r>
          </a:p>
          <a:p>
            <a:pPr>
              <a:lnSpc>
                <a:spcPts val="1220"/>
              </a:lnSpc>
            </a:pPr>
            <a:endParaRPr lang="ru-RU" sz="11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endParaRPr lang="ru-RU" sz="11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endParaRPr lang="ru-RU" sz="11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4" name="Рисунок 273" descr="Футбольный мяч со сплошной заливкой">
            <a:extLst>
              <a:ext uri="{FF2B5EF4-FFF2-40B4-BE49-F238E27FC236}">
                <a16:creationId xmlns:a16="http://schemas.microsoft.com/office/drawing/2014/main" id="{4F199496-B661-D254-DD27-BB53D9A49E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90322" y="1462881"/>
            <a:ext cx="360000" cy="360000"/>
          </a:xfrm>
          <a:prstGeom prst="rect">
            <a:avLst/>
          </a:prstGeom>
        </p:spPr>
      </p:pic>
      <p:pic>
        <p:nvPicPr>
          <p:cNvPr id="276" name="Рисунок 275" descr="Мольберт со сплошной заливкой">
            <a:extLst>
              <a:ext uri="{FF2B5EF4-FFF2-40B4-BE49-F238E27FC236}">
                <a16:creationId xmlns:a16="http://schemas.microsoft.com/office/drawing/2014/main" id="{B52A2E31-72C8-3565-419D-42E3EC486F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512331" y="1462881"/>
            <a:ext cx="360000" cy="360000"/>
          </a:xfrm>
          <a:prstGeom prst="rect">
            <a:avLst/>
          </a:prstGeom>
        </p:spPr>
      </p:pic>
      <p:sp>
        <p:nvSpPr>
          <p:cNvPr id="278" name="TextBox 277">
            <a:extLst>
              <a:ext uri="{FF2B5EF4-FFF2-40B4-BE49-F238E27FC236}">
                <a16:creationId xmlns:a16="http://schemas.microsoft.com/office/drawing/2014/main" id="{40BFAEC2-21A1-E0CF-DC35-664D8408F090}"/>
              </a:ext>
            </a:extLst>
          </p:cNvPr>
          <p:cNvSpPr txBox="1"/>
          <p:nvPr/>
        </p:nvSpPr>
        <p:spPr>
          <a:xfrm>
            <a:off x="5441879" y="3377341"/>
            <a:ext cx="162474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спортивных зала</a:t>
            </a:r>
          </a:p>
        </p:txBody>
      </p:sp>
      <p:sp>
        <p:nvSpPr>
          <p:cNvPr id="279" name="TextBox 278">
            <a:extLst>
              <a:ext uri="{FF2B5EF4-FFF2-40B4-BE49-F238E27FC236}">
                <a16:creationId xmlns:a16="http://schemas.microsoft.com/office/drawing/2014/main" id="{E9931E13-1699-746E-1C30-75E37FBCB28F}"/>
              </a:ext>
            </a:extLst>
          </p:cNvPr>
          <p:cNvSpPr txBox="1"/>
          <p:nvPr/>
        </p:nvSpPr>
        <p:spPr>
          <a:xfrm>
            <a:off x="5441880" y="3891653"/>
            <a:ext cx="1757810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плоскостных спортивных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сооружений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F7EBCB-0047-BF7A-CCD7-E1BE587BE034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7015" y="5328541"/>
            <a:ext cx="110155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9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40295" y="4770621"/>
            <a:ext cx="1956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детская консультация</a:t>
            </a:r>
          </a:p>
          <a:p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домовых хозяйств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AAF981A-A158-7FA2-DCCE-482787BE82A1}"/>
              </a:ext>
            </a:extLst>
          </p:cNvPr>
          <p:cNvSpPr txBox="1"/>
          <p:nvPr/>
        </p:nvSpPr>
        <p:spPr>
          <a:xfrm>
            <a:off x="5441880" y="2957648"/>
            <a:ext cx="89384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стадион</a:t>
            </a:r>
          </a:p>
        </p:txBody>
      </p:sp>
    </p:spTree>
    <p:extLst>
      <p:ext uri="{BB962C8B-B14F-4D97-AF65-F5344CB8AC3E}">
        <p14:creationId xmlns:p14="http://schemas.microsoft.com/office/powerpoint/2010/main" val="2059306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7DE7D-0010-3BC8-3EAE-B3A5A3C87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Скругленный прямоугольник 55">
            <a:extLst>
              <a:ext uri="{FF2B5EF4-FFF2-40B4-BE49-F238E27FC236}">
                <a16:creationId xmlns:a16="http://schemas.microsoft.com/office/drawing/2014/main" id="{9FA1CCCC-27F8-04AE-2D67-9FEF7E4963DB}"/>
              </a:ext>
            </a:extLst>
          </p:cNvPr>
          <p:cNvSpPr/>
          <p:nvPr/>
        </p:nvSpPr>
        <p:spPr>
          <a:xfrm>
            <a:off x="5305521" y="1429319"/>
            <a:ext cx="4497842" cy="1080000"/>
          </a:xfrm>
          <a:prstGeom prst="roundRect">
            <a:avLst>
              <a:gd name="adj" fmla="val 24486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7" name="Скругленный прямоугольник 56">
            <a:extLst>
              <a:ext uri="{FF2B5EF4-FFF2-40B4-BE49-F238E27FC236}">
                <a16:creationId xmlns:a16="http://schemas.microsoft.com/office/drawing/2014/main" id="{37F814F7-C72C-DEBF-A8E0-D0157782DA7F}"/>
              </a:ext>
            </a:extLst>
          </p:cNvPr>
          <p:cNvSpPr/>
          <p:nvPr/>
        </p:nvSpPr>
        <p:spPr>
          <a:xfrm>
            <a:off x="5305521" y="2692175"/>
            <a:ext cx="4497842" cy="1080000"/>
          </a:xfrm>
          <a:prstGeom prst="roundRect">
            <a:avLst>
              <a:gd name="adj" fmla="val 2715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8" name="Скругленный прямоугольник 57">
            <a:extLst>
              <a:ext uri="{FF2B5EF4-FFF2-40B4-BE49-F238E27FC236}">
                <a16:creationId xmlns:a16="http://schemas.microsoft.com/office/drawing/2014/main" id="{82B9E135-49A8-AFAE-B5ED-1983DB685625}"/>
              </a:ext>
            </a:extLst>
          </p:cNvPr>
          <p:cNvSpPr/>
          <p:nvPr/>
        </p:nvSpPr>
        <p:spPr>
          <a:xfrm>
            <a:off x="5289754" y="3955031"/>
            <a:ext cx="4497842" cy="1080000"/>
          </a:xfrm>
          <a:prstGeom prst="roundRect">
            <a:avLst>
              <a:gd name="adj" fmla="val 26267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7A8C65-2FFC-FA19-1043-FD5C616916B7}"/>
              </a:ext>
            </a:extLst>
          </p:cNvPr>
          <p:cNvSpPr txBox="1"/>
          <p:nvPr/>
        </p:nvSpPr>
        <p:spPr>
          <a:xfrm>
            <a:off x="627016" y="550177"/>
            <a:ext cx="73178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b="1" dirty="0">
                <a:latin typeface="Arial" panose="020B0604020202020204" pitchFamily="34" charset="0"/>
                <a:cs typeface="Arial" panose="020B0604020202020204" pitchFamily="34" charset="0"/>
              </a:rPr>
              <a:t>ОЦЕНКА УСЛУГ ПО ЖИЗНЕОБЕСПЕЧЕНИЮ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0E7AEE1B-6493-2AAC-9706-2C996F25F138}"/>
              </a:ext>
            </a:extLst>
          </p:cNvPr>
          <p:cNvSpPr/>
          <p:nvPr/>
        </p:nvSpPr>
        <p:spPr>
          <a:xfrm>
            <a:off x="627018" y="163628"/>
            <a:ext cx="2108434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услуг по жизнеобеспечению</a:t>
            </a: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id="{96D46BCC-52CE-113E-98A7-2CFA709EE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Скругленный прямоугольник 22">
            <a:extLst>
              <a:ext uri="{FF2B5EF4-FFF2-40B4-BE49-F238E27FC236}">
                <a16:creationId xmlns:a16="http://schemas.microsoft.com/office/drawing/2014/main" id="{75F4BDB2-1DD7-9775-89B1-819D0A2A7FFF}"/>
              </a:ext>
            </a:extLst>
          </p:cNvPr>
          <p:cNvSpPr/>
          <p:nvPr/>
        </p:nvSpPr>
        <p:spPr>
          <a:xfrm>
            <a:off x="611249" y="5149030"/>
            <a:ext cx="9176347" cy="1080000"/>
          </a:xfrm>
          <a:prstGeom prst="roundRect">
            <a:avLst>
              <a:gd name="adj" fmla="val 253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A2AD330D-FF13-7864-9E54-AAB88FE0D0E9}"/>
              </a:ext>
            </a:extLst>
          </p:cNvPr>
          <p:cNvSpPr/>
          <p:nvPr/>
        </p:nvSpPr>
        <p:spPr>
          <a:xfrm>
            <a:off x="627016" y="1429319"/>
            <a:ext cx="4497842" cy="1080000"/>
          </a:xfrm>
          <a:prstGeom prst="roundRect">
            <a:avLst>
              <a:gd name="adj" fmla="val 24486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B503AD-0885-7A92-B50F-6D6B23E4B90F}"/>
              </a:ext>
            </a:extLst>
          </p:cNvPr>
          <p:cNvSpPr txBox="1"/>
          <p:nvPr/>
        </p:nvSpPr>
        <p:spPr>
          <a:xfrm>
            <a:off x="872824" y="1616025"/>
            <a:ext cx="336797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ТРАНСПОРТНОЕ ОБСЛУЖИВАНИЕ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:a16="http://schemas.microsoft.com/office/drawing/2014/main" id="{901A812C-12AC-0269-B78F-98A858EE1EF6}"/>
              </a:ext>
            </a:extLst>
          </p:cNvPr>
          <p:cNvSpPr/>
          <p:nvPr/>
        </p:nvSpPr>
        <p:spPr>
          <a:xfrm>
            <a:off x="627016" y="2692175"/>
            <a:ext cx="4497842" cy="1080000"/>
          </a:xfrm>
          <a:prstGeom prst="roundRect">
            <a:avLst>
              <a:gd name="adj" fmla="val 2715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2D3A55BF-3247-B000-6EA4-E0D6AB1E9AFD}"/>
              </a:ext>
            </a:extLst>
          </p:cNvPr>
          <p:cNvSpPr/>
          <p:nvPr/>
        </p:nvSpPr>
        <p:spPr>
          <a:xfrm>
            <a:off x="642045" y="3936666"/>
            <a:ext cx="4497842" cy="1080000"/>
          </a:xfrm>
          <a:prstGeom prst="roundRect">
            <a:avLst>
              <a:gd name="adj" fmla="val 26267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A15FB1C-D0D1-CE8C-F8E6-994D5BF27E92}"/>
              </a:ext>
            </a:extLst>
          </p:cNvPr>
          <p:cNvSpPr txBox="1"/>
          <p:nvPr/>
        </p:nvSpPr>
        <p:spPr>
          <a:xfrm>
            <a:off x="872824" y="2878881"/>
            <a:ext cx="336797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ЭЛЕКТРОСНАБЖЕНИЯ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85C49D6-BF39-8137-2806-6E756A76C75E}"/>
              </a:ext>
            </a:extLst>
          </p:cNvPr>
          <p:cNvSpPr txBox="1"/>
          <p:nvPr/>
        </p:nvSpPr>
        <p:spPr>
          <a:xfrm>
            <a:off x="872824" y="4142829"/>
            <a:ext cx="336797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ВОДОСНАБЖЕНИЯ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EF38B41A-CEBF-CCE2-493A-938216893052}"/>
              </a:ext>
            </a:extLst>
          </p:cNvPr>
          <p:cNvSpPr txBox="1"/>
          <p:nvPr/>
        </p:nvSpPr>
        <p:spPr>
          <a:xfrm>
            <a:off x="5551329" y="1616025"/>
            <a:ext cx="336797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ТЕПЛОСНАБЖЕНИЯ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49D6839A-39A6-4F5E-B5FE-686F0C2ED13D}"/>
              </a:ext>
            </a:extLst>
          </p:cNvPr>
          <p:cNvSpPr txBox="1"/>
          <p:nvPr/>
        </p:nvSpPr>
        <p:spPr>
          <a:xfrm>
            <a:off x="5551329" y="2878881"/>
            <a:ext cx="336797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КАЧЕСТВО АВТОМОБИЛЬНЫХ ДОРОГ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0EE053FA-A557-1414-8ECE-9262B61E39F3}"/>
              </a:ext>
            </a:extLst>
          </p:cNvPr>
          <p:cNvSpPr txBox="1"/>
          <p:nvPr/>
        </p:nvSpPr>
        <p:spPr>
          <a:xfrm>
            <a:off x="5551329" y="4142829"/>
            <a:ext cx="336797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ГАЗОСНАБЖЕНИЯ 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DF09B481-63E6-4827-EEE1-C4395D37642B}"/>
              </a:ext>
            </a:extLst>
          </p:cNvPr>
          <p:cNvSpPr txBox="1"/>
          <p:nvPr/>
        </p:nvSpPr>
        <p:spPr>
          <a:xfrm>
            <a:off x="627015" y="5404523"/>
            <a:ext cx="9160581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ВЫВОДЫ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7" name="Диаграмма 136">
            <a:extLst>
              <a:ext uri="{FF2B5EF4-FFF2-40B4-BE49-F238E27FC236}">
                <a16:creationId xmlns:a16="http://schemas.microsoft.com/office/drawing/2014/main" id="{C51C3D30-2B31-37DD-003E-863B1BF9B3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073579"/>
              </p:ext>
            </p:extLst>
          </p:nvPr>
        </p:nvGraphicFramePr>
        <p:xfrm>
          <a:off x="5551329" y="1848679"/>
          <a:ext cx="2770420" cy="581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9" name="Диаграмма 138">
            <a:extLst>
              <a:ext uri="{FF2B5EF4-FFF2-40B4-BE49-F238E27FC236}">
                <a16:creationId xmlns:a16="http://schemas.microsoft.com/office/drawing/2014/main" id="{97A1D79B-4DF1-ADD5-E150-13F835D6F9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969552"/>
              </p:ext>
            </p:extLst>
          </p:nvPr>
        </p:nvGraphicFramePr>
        <p:xfrm>
          <a:off x="5557264" y="3110373"/>
          <a:ext cx="2770420" cy="581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1" name="Диаграмма 140">
            <a:extLst>
              <a:ext uri="{FF2B5EF4-FFF2-40B4-BE49-F238E27FC236}">
                <a16:creationId xmlns:a16="http://schemas.microsoft.com/office/drawing/2014/main" id="{742B76D2-5D93-71F4-1341-2C5463DC04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7389094"/>
              </p:ext>
            </p:extLst>
          </p:nvPr>
        </p:nvGraphicFramePr>
        <p:xfrm>
          <a:off x="5557264" y="4372067"/>
          <a:ext cx="2770420" cy="581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3" name="Диаграмма 142">
            <a:extLst>
              <a:ext uri="{FF2B5EF4-FFF2-40B4-BE49-F238E27FC236}">
                <a16:creationId xmlns:a16="http://schemas.microsoft.com/office/drawing/2014/main" id="{FA8C9C48-A45C-D0E3-548B-CB6A14B902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6515687"/>
              </p:ext>
            </p:extLst>
          </p:nvPr>
        </p:nvGraphicFramePr>
        <p:xfrm>
          <a:off x="872824" y="1848679"/>
          <a:ext cx="2770420" cy="581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4" name="Диаграмма 143">
            <a:extLst>
              <a:ext uri="{FF2B5EF4-FFF2-40B4-BE49-F238E27FC236}">
                <a16:creationId xmlns:a16="http://schemas.microsoft.com/office/drawing/2014/main" id="{31E09409-6A4A-5B0C-B3C4-AF3F5C017F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7101334"/>
              </p:ext>
            </p:extLst>
          </p:nvPr>
        </p:nvGraphicFramePr>
        <p:xfrm>
          <a:off x="872824" y="3108412"/>
          <a:ext cx="2770420" cy="581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45" name="Диаграмма 144">
            <a:extLst>
              <a:ext uri="{FF2B5EF4-FFF2-40B4-BE49-F238E27FC236}">
                <a16:creationId xmlns:a16="http://schemas.microsoft.com/office/drawing/2014/main" id="{19E1FE89-1D22-621D-B790-2E2FDB94C2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0607399"/>
              </p:ext>
            </p:extLst>
          </p:nvPr>
        </p:nvGraphicFramePr>
        <p:xfrm>
          <a:off x="878759" y="4372067"/>
          <a:ext cx="2770420" cy="581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1CE461E-F443-47C2-E7FF-BE4E6CF5C7C2}"/>
              </a:ext>
            </a:extLst>
          </p:cNvPr>
          <p:cNvSpPr txBox="1"/>
          <p:nvPr/>
        </p:nvSpPr>
        <p:spPr>
          <a:xfrm>
            <a:off x="1004935" y="5573800"/>
            <a:ext cx="815717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удовлетворены качеством услуг теплоснабжения, электроснабжения, водоснабжения, газоснабжения, транспортного обслуживания и  качеством автомобильных дорог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27B8DF-37F1-A614-442C-D33BA1425CAD}"/>
              </a:ext>
            </a:extLst>
          </p:cNvPr>
          <p:cNvSpPr txBox="1"/>
          <p:nvPr/>
        </p:nvSpPr>
        <p:spPr>
          <a:xfrm>
            <a:off x="627015" y="6561094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2283290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Скругленный прямоугольник 131">
            <a:extLst>
              <a:ext uri="{FF2B5EF4-FFF2-40B4-BE49-F238E27FC236}">
                <a16:creationId xmlns:a16="http://schemas.microsoft.com/office/drawing/2014/main" id="{965B5596-9886-1EDD-8689-79E3A0147044}"/>
              </a:ext>
            </a:extLst>
          </p:cNvPr>
          <p:cNvSpPr/>
          <p:nvPr/>
        </p:nvSpPr>
        <p:spPr>
          <a:xfrm>
            <a:off x="647934" y="1360671"/>
            <a:ext cx="6056289" cy="5076343"/>
          </a:xfrm>
          <a:prstGeom prst="roundRect">
            <a:avLst>
              <a:gd name="adj" fmla="val 502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8" name="Скругленный прямоугольник 167">
            <a:extLst>
              <a:ext uri="{FF2B5EF4-FFF2-40B4-BE49-F238E27FC236}">
                <a16:creationId xmlns:a16="http://schemas.microsoft.com/office/drawing/2014/main" id="{406DE531-59AB-987E-57EA-AF99FD6084E2}"/>
              </a:ext>
            </a:extLst>
          </p:cNvPr>
          <p:cNvSpPr/>
          <p:nvPr/>
        </p:nvSpPr>
        <p:spPr>
          <a:xfrm>
            <a:off x="750639" y="1525351"/>
            <a:ext cx="2836778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73" name="Скругленный прямоугольник 172">
            <a:extLst>
              <a:ext uri="{FF2B5EF4-FFF2-40B4-BE49-F238E27FC236}">
                <a16:creationId xmlns:a16="http://schemas.microsoft.com/office/drawing/2014/main" id="{EB7D65FA-C463-3087-D7E8-6B8E7319F8D2}"/>
              </a:ext>
            </a:extLst>
          </p:cNvPr>
          <p:cNvSpPr/>
          <p:nvPr/>
        </p:nvSpPr>
        <p:spPr>
          <a:xfrm>
            <a:off x="3722882" y="1525351"/>
            <a:ext cx="2836800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91" name="Скругленный прямоугольник 190">
            <a:extLst>
              <a:ext uri="{FF2B5EF4-FFF2-40B4-BE49-F238E27FC236}">
                <a16:creationId xmlns:a16="http://schemas.microsoft.com/office/drawing/2014/main" id="{3DAEEDE2-CD4E-EEAA-1E55-446D41A95687}"/>
              </a:ext>
            </a:extLst>
          </p:cNvPr>
          <p:cNvSpPr/>
          <p:nvPr/>
        </p:nvSpPr>
        <p:spPr>
          <a:xfrm>
            <a:off x="750638" y="4714888"/>
            <a:ext cx="2836778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92" name="Скругленный прямоугольник 191">
            <a:extLst>
              <a:ext uri="{FF2B5EF4-FFF2-40B4-BE49-F238E27FC236}">
                <a16:creationId xmlns:a16="http://schemas.microsoft.com/office/drawing/2014/main" id="{08E356B1-B150-5CBC-DA11-99103B9B0653}"/>
              </a:ext>
            </a:extLst>
          </p:cNvPr>
          <p:cNvSpPr/>
          <p:nvPr/>
        </p:nvSpPr>
        <p:spPr>
          <a:xfrm>
            <a:off x="3722881" y="4714888"/>
            <a:ext cx="2836800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97" name="Скругленный прямоугольник 196">
            <a:extLst>
              <a:ext uri="{FF2B5EF4-FFF2-40B4-BE49-F238E27FC236}">
                <a16:creationId xmlns:a16="http://schemas.microsoft.com/office/drawing/2014/main" id="{EA0DAF6A-ED29-E9EF-CDF0-F42C5E4B92F5}"/>
              </a:ext>
            </a:extLst>
          </p:cNvPr>
          <p:cNvSpPr/>
          <p:nvPr/>
        </p:nvSpPr>
        <p:spPr>
          <a:xfrm>
            <a:off x="750638" y="3120117"/>
            <a:ext cx="1703960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98" name="Скругленный прямоугольник 197">
            <a:extLst>
              <a:ext uri="{FF2B5EF4-FFF2-40B4-BE49-F238E27FC236}">
                <a16:creationId xmlns:a16="http://schemas.microsoft.com/office/drawing/2014/main" id="{8D370FB6-20C6-B96E-C580-63F3005FCF57}"/>
              </a:ext>
            </a:extLst>
          </p:cNvPr>
          <p:cNvSpPr/>
          <p:nvPr/>
        </p:nvSpPr>
        <p:spPr>
          <a:xfrm>
            <a:off x="3722881" y="3120117"/>
            <a:ext cx="2836800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16945" y="572877"/>
            <a:ext cx="917064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b="1" dirty="0">
                <a:latin typeface="Arial" panose="020B0604020202020204" pitchFamily="34" charset="0"/>
                <a:cs typeface="Arial" panose="020B0604020202020204" pitchFamily="34" charset="0"/>
              </a:rPr>
              <a:t>ДОСТОПРИМЕЧАТЕЛЬНОСТИ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КУРЬИНСКОГО РАЙОНА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66511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туризм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Скругленный прямоугольник 134">
            <a:extLst>
              <a:ext uri="{FF2B5EF4-FFF2-40B4-BE49-F238E27FC236}">
                <a16:creationId xmlns:a16="http://schemas.microsoft.com/office/drawing/2014/main" id="{C4AB92F1-CEB6-26D4-2A1E-FF237173ABDF}"/>
              </a:ext>
            </a:extLst>
          </p:cNvPr>
          <p:cNvSpPr/>
          <p:nvPr/>
        </p:nvSpPr>
        <p:spPr>
          <a:xfrm>
            <a:off x="6835241" y="1429319"/>
            <a:ext cx="2968121" cy="1711240"/>
          </a:xfrm>
          <a:prstGeom prst="roundRect">
            <a:avLst>
              <a:gd name="adj" fmla="val 22705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47" name="Скругленный прямоугольник 146">
            <a:extLst>
              <a:ext uri="{FF2B5EF4-FFF2-40B4-BE49-F238E27FC236}">
                <a16:creationId xmlns:a16="http://schemas.microsoft.com/office/drawing/2014/main" id="{57911A3B-BCB5-2A47-5B07-3112694A3637}"/>
              </a:ext>
            </a:extLst>
          </p:cNvPr>
          <p:cNvSpPr/>
          <p:nvPr/>
        </p:nvSpPr>
        <p:spPr>
          <a:xfrm>
            <a:off x="6835241" y="3448195"/>
            <a:ext cx="2952353" cy="1091386"/>
          </a:xfrm>
          <a:prstGeom prst="roundRect">
            <a:avLst>
              <a:gd name="adj" fmla="val 23595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53" name="Скругленный прямоугольник 152">
            <a:extLst>
              <a:ext uri="{FF2B5EF4-FFF2-40B4-BE49-F238E27FC236}">
                <a16:creationId xmlns:a16="http://schemas.microsoft.com/office/drawing/2014/main" id="{D55725BD-9CEF-A6C4-CE2F-1F1ED6085E54}"/>
              </a:ext>
            </a:extLst>
          </p:cNvPr>
          <p:cNvSpPr/>
          <p:nvPr/>
        </p:nvSpPr>
        <p:spPr>
          <a:xfrm>
            <a:off x="6835241" y="4848956"/>
            <a:ext cx="2968121" cy="1448930"/>
          </a:xfrm>
          <a:prstGeom prst="roundRect">
            <a:avLst>
              <a:gd name="adj" fmla="val 25377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AC190EDA-2C05-15EC-A1DE-437FDD6DF9D3}"/>
              </a:ext>
            </a:extLst>
          </p:cNvPr>
          <p:cNvSpPr txBox="1"/>
          <p:nvPr/>
        </p:nvSpPr>
        <p:spPr>
          <a:xfrm>
            <a:off x="2652016" y="2581419"/>
            <a:ext cx="926325" cy="32316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БЮСТ М.Т.КАЛАШНИКОВА, В С. КУРЬЯ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99D6DE6B-139E-8832-E11F-631D17E87F79}"/>
              </a:ext>
            </a:extLst>
          </p:cNvPr>
          <p:cNvSpPr txBox="1"/>
          <p:nvPr/>
        </p:nvSpPr>
        <p:spPr>
          <a:xfrm>
            <a:off x="5612418" y="2471295"/>
            <a:ext cx="947263" cy="430887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МЕМОРИАЛЬНЫЙ МУЗЕЙ М.Т.КАЛАШНИКОВА, В С.КУРЬЯ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FB1FF055-40B5-BA60-4F7B-23BB5E57A5CD}"/>
              </a:ext>
            </a:extLst>
          </p:cNvPr>
          <p:cNvSpPr txBox="1"/>
          <p:nvPr/>
        </p:nvSpPr>
        <p:spPr>
          <a:xfrm>
            <a:off x="2652015" y="5663234"/>
            <a:ext cx="834182" cy="430887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МЕМОРИАЛЬНЫЙ ПАРК В ЧЕСТЬ 30 ЛЕТИЯ ПОБЕДЫ В ВОВ, В С. КУРЬЯ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F4A7FBB4-FAD5-3479-086F-23409394A391}"/>
              </a:ext>
            </a:extLst>
          </p:cNvPr>
          <p:cNvSpPr txBox="1"/>
          <p:nvPr/>
        </p:nvSpPr>
        <p:spPr>
          <a:xfrm>
            <a:off x="5612417" y="5232345"/>
            <a:ext cx="694107" cy="861774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ПАМЯТНЫЙ КАМЕНЬ НА МЕСТЕ ДОМА В КОТОРОМ ЖИЛ С 1919-1930ГГ М.Т. КАЛАШНИКОВ в С.КУРЬЯ</a:t>
            </a: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7F5D904E-0764-D556-8F34-50AF2D1830C7}"/>
              </a:ext>
            </a:extLst>
          </p:cNvPr>
          <p:cNvSpPr txBox="1"/>
          <p:nvPr/>
        </p:nvSpPr>
        <p:spPr>
          <a:xfrm>
            <a:off x="2640998" y="4283906"/>
            <a:ext cx="845199" cy="215444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КРАЕВЕДЧЕСКИЙ МУЗЕЙ В С.КУРЬЯ 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12850D73-BA0F-E934-9B3B-1FF7EEC63AD8}"/>
              </a:ext>
            </a:extLst>
          </p:cNvPr>
          <p:cNvSpPr txBox="1"/>
          <p:nvPr/>
        </p:nvSpPr>
        <p:spPr>
          <a:xfrm>
            <a:off x="5612417" y="3853017"/>
            <a:ext cx="810417" cy="64633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МЕМОРИАЛ СЛАВЫ ВОИНАМ, ПОГИБШИМ В ГОДЫ ВОВ 1941-1945 ГГ , В С.КУРЬЯ</a:t>
            </a:r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8F3092DA-AABD-96D8-DAB8-50B4A3BEB105}"/>
              </a:ext>
            </a:extLst>
          </p:cNvPr>
          <p:cNvSpPr txBox="1"/>
          <p:nvPr/>
        </p:nvSpPr>
        <p:spPr>
          <a:xfrm>
            <a:off x="7014773" y="1706385"/>
            <a:ext cx="1296365" cy="3159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endParaRPr lang="ru-RU" sz="1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22589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</a:t>
            </a: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B405BEA9-0290-005C-0FFF-80B4B01D78C5}"/>
              </a:ext>
            </a:extLst>
          </p:cNvPr>
          <p:cNvSpPr txBox="1"/>
          <p:nvPr/>
        </p:nvSpPr>
        <p:spPr>
          <a:xfrm>
            <a:off x="6945745" y="2222324"/>
            <a:ext cx="1500556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посетило музей в 2024 г.</a:t>
            </a:r>
          </a:p>
        </p:txBody>
      </p:sp>
      <p:pic>
        <p:nvPicPr>
          <p:cNvPr id="208" name="Рисунок 207" descr="Банк со сплошной заливкой">
            <a:extLst>
              <a:ext uri="{FF2B5EF4-FFF2-40B4-BE49-F238E27FC236}">
                <a16:creationId xmlns:a16="http://schemas.microsoft.com/office/drawing/2014/main" id="{76133FDC-F09D-1A40-4856-434A0276F3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27035" y="1502704"/>
            <a:ext cx="360000" cy="360000"/>
          </a:xfrm>
          <a:prstGeom prst="rect">
            <a:avLst/>
          </a:prstGeom>
        </p:spPr>
      </p:pic>
      <p:sp>
        <p:nvSpPr>
          <p:cNvPr id="234" name="TextBox 233">
            <a:extLst>
              <a:ext uri="{FF2B5EF4-FFF2-40B4-BE49-F238E27FC236}">
                <a16:creationId xmlns:a16="http://schemas.microsoft.com/office/drawing/2014/main" id="{F2AD49D8-CFBB-2002-4B05-BC3FEC616920}"/>
              </a:ext>
            </a:extLst>
          </p:cNvPr>
          <p:cNvSpPr txBox="1"/>
          <p:nvPr/>
        </p:nvSpPr>
        <p:spPr>
          <a:xfrm>
            <a:off x="7613964" y="4943192"/>
            <a:ext cx="143751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география туристов</a:t>
            </a:r>
            <a:endParaRPr lang="ru-RU" sz="9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1720A437-E917-8D9D-E318-B644F0E3B647}"/>
              </a:ext>
            </a:extLst>
          </p:cNvPr>
          <p:cNvSpPr txBox="1"/>
          <p:nvPr/>
        </p:nvSpPr>
        <p:spPr>
          <a:xfrm>
            <a:off x="7097276" y="5251022"/>
            <a:ext cx="786767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Алтайский край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Новосибирская область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Красноярский край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Кемеровская область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EC006853-1759-BDB6-6911-2586A3F1D762}"/>
              </a:ext>
            </a:extLst>
          </p:cNvPr>
          <p:cNvSpPr txBox="1"/>
          <p:nvPr/>
        </p:nvSpPr>
        <p:spPr>
          <a:xfrm>
            <a:off x="8311138" y="5251022"/>
            <a:ext cx="82559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Омская область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Томская область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 Казахстан</a:t>
            </a:r>
          </a:p>
        </p:txBody>
      </p:sp>
      <p:pic>
        <p:nvPicPr>
          <p:cNvPr id="246" name="Рисунок 245" descr="Карта с кнопкой со сплошной заливкой">
            <a:extLst>
              <a:ext uri="{FF2B5EF4-FFF2-40B4-BE49-F238E27FC236}">
                <a16:creationId xmlns:a16="http://schemas.microsoft.com/office/drawing/2014/main" id="{1CE77E23-3B18-38FC-9A54-0800D019A6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27035" y="5251022"/>
            <a:ext cx="360000" cy="3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A0C883-2A19-D9B2-9303-2BB59504A36E}"/>
              </a:ext>
            </a:extLst>
          </p:cNvPr>
          <p:cNvSpPr txBox="1"/>
          <p:nvPr/>
        </p:nvSpPr>
        <p:spPr>
          <a:xfrm>
            <a:off x="592681" y="6560820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E0849A3-C1B7-174D-F8FC-4331E6E8CF51}"/>
              </a:ext>
            </a:extLst>
          </p:cNvPr>
          <p:cNvSpPr txBox="1"/>
          <p:nvPr/>
        </p:nvSpPr>
        <p:spPr>
          <a:xfrm>
            <a:off x="7097277" y="3648150"/>
            <a:ext cx="1422034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16811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туриста, посетивших район в 2024 году</a:t>
            </a:r>
          </a:p>
        </p:txBody>
      </p:sp>
      <p:pic>
        <p:nvPicPr>
          <p:cNvPr id="55" name="Рисунок 54" descr="Пользователь со сплошной заливкой">
            <a:extLst>
              <a:ext uri="{FF2B5EF4-FFF2-40B4-BE49-F238E27FC236}">
                <a16:creationId xmlns:a16="http://schemas.microsoft.com/office/drawing/2014/main" id="{8CF82E8F-65AA-3A35-D6F5-B314FC10FB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0871" y="3492717"/>
            <a:ext cx="360000" cy="36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966867C-54A3-9EEB-909C-E17850DD2F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286" y="1525352"/>
            <a:ext cx="1819189" cy="146839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002BD62-F8BB-5EE1-A1D3-E440F8F555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8511" y="1502032"/>
            <a:ext cx="1799524" cy="146519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BD71269-C1A7-EBC1-6673-EF35634B9CD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9286" y="3123313"/>
            <a:ext cx="1750694" cy="145845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A42BF65-695C-8DB8-486A-F7306F66869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39353" y="3114353"/>
            <a:ext cx="1799524" cy="145631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6BE1120-6106-95C0-F129-AE6B8B1EE5E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9267" y="4705575"/>
            <a:ext cx="1738206" cy="147451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111DE43-6AC8-9E84-5BEB-C5460E84ECF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26621" y="4709038"/>
            <a:ext cx="1790645" cy="1465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428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55107" y="6223616"/>
            <a:ext cx="2228850" cy="365125"/>
          </a:xfrm>
        </p:spPr>
        <p:txBody>
          <a:bodyPr/>
          <a:lstStyle/>
          <a:p>
            <a:fld id="{F3749720-1430-DF46-8A1E-D768C54B98EF}" type="slidenum">
              <a:rPr lang="x-none" sz="800" b="1" smtClean="0">
                <a:latin typeface="Arial" panose="020B0604020202020204" pitchFamily="34" charset="0"/>
                <a:cs typeface="Arial" panose="020B0604020202020204" pitchFamily="34" charset="0"/>
              </a:rPr>
              <a:t>11</a:t>
            </a:fld>
            <a:endParaRPr lang="x-none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136506"/>
            <a:ext cx="696070" cy="282136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туризм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16945" y="572877"/>
            <a:ext cx="917064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b="1" dirty="0">
                <a:latin typeface="Arial" panose="020B0604020202020204" pitchFamily="34" charset="0"/>
                <a:cs typeface="Arial" panose="020B0604020202020204" pitchFamily="34" charset="0"/>
              </a:rPr>
              <a:t>ДОСТОПРИМЕЧАТЕЛЬНОСТИ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КУРЬИНСКОГО РАЙОНА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40658" y="1552525"/>
            <a:ext cx="3215148" cy="15101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965B5596-9886-1EDD-8689-79E3A0147044}"/>
              </a:ext>
            </a:extLst>
          </p:cNvPr>
          <p:cNvSpPr/>
          <p:nvPr/>
        </p:nvSpPr>
        <p:spPr>
          <a:xfrm>
            <a:off x="405858" y="925680"/>
            <a:ext cx="8571123" cy="5132463"/>
          </a:xfrm>
          <a:prstGeom prst="roundRect">
            <a:avLst>
              <a:gd name="adj" fmla="val 502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33" name="Объект 3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3677" y="591193"/>
            <a:ext cx="1394497" cy="23605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18" name="Скругленный прямоугольник 17"/>
          <p:cNvSpPr/>
          <p:nvPr/>
        </p:nvSpPr>
        <p:spPr>
          <a:xfrm>
            <a:off x="616945" y="2680393"/>
            <a:ext cx="3958594" cy="155549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 flipV="1">
            <a:off x="689167" y="4348948"/>
            <a:ext cx="3938282" cy="148398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907837" y="1044690"/>
            <a:ext cx="3660717" cy="12067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923834" y="2450744"/>
            <a:ext cx="3704852" cy="13196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936911" y="3878149"/>
            <a:ext cx="3704852" cy="122662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532207" y="1106224"/>
            <a:ext cx="523599" cy="1362483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  <a:scene3d>
            <a:camera prst="orthographicFront">
              <a:rot lat="0" lon="21299999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938664" y="4729513"/>
            <a:ext cx="1075264" cy="468441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F5D904E-0764-D556-8F34-50AF2D1830C7}"/>
              </a:ext>
            </a:extLst>
          </p:cNvPr>
          <p:cNvSpPr txBox="1"/>
          <p:nvPr/>
        </p:nvSpPr>
        <p:spPr>
          <a:xfrm flipV="1">
            <a:off x="3498829" y="1759023"/>
            <a:ext cx="984283" cy="32316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ПАРК ОТДЫХА И РАЗВЛЕЧЕНИЙ В с. КУЛУНДА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A0C883-2A19-D9B2-9303-2BB59504A36E}"/>
              </a:ext>
            </a:extLst>
          </p:cNvPr>
          <p:cNvSpPr txBox="1"/>
          <p:nvPr/>
        </p:nvSpPr>
        <p:spPr>
          <a:xfrm>
            <a:off x="681038" y="6551767"/>
            <a:ext cx="7263860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F5D904E-0764-D556-8F34-50AF2D1830C7}"/>
              </a:ext>
            </a:extLst>
          </p:cNvPr>
          <p:cNvSpPr txBox="1"/>
          <p:nvPr/>
        </p:nvSpPr>
        <p:spPr>
          <a:xfrm>
            <a:off x="3437543" y="5454520"/>
            <a:ext cx="1031341" cy="215444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ПРИРОДЫ  ОЗЕРО МОХОВОЕ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16946" y="1044690"/>
            <a:ext cx="3984748" cy="14836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F5D904E-0764-D556-8F34-50AF2D1830C7}"/>
              </a:ext>
            </a:extLst>
          </p:cNvPr>
          <p:cNvSpPr txBox="1"/>
          <p:nvPr/>
        </p:nvSpPr>
        <p:spPr>
          <a:xfrm>
            <a:off x="7495789" y="3497232"/>
            <a:ext cx="1056963" cy="215444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ПРИРОДЫ ОЗЕРО БЕЛОЕ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F5D904E-0764-D556-8F34-50AF2D1830C7}"/>
              </a:ext>
            </a:extLst>
          </p:cNvPr>
          <p:cNvSpPr txBox="1"/>
          <p:nvPr/>
        </p:nvSpPr>
        <p:spPr>
          <a:xfrm>
            <a:off x="3454434" y="3659485"/>
            <a:ext cx="934842" cy="430887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ГЕРОИЧЕСКИМ ТРУЖЕНИКАМ, С.КОЛЫВАНЬ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F5D904E-0764-D556-8F34-50AF2D1830C7}"/>
              </a:ext>
            </a:extLst>
          </p:cNvPr>
          <p:cNvSpPr txBox="1"/>
          <p:nvPr/>
        </p:nvSpPr>
        <p:spPr>
          <a:xfrm>
            <a:off x="7623018" y="1719425"/>
            <a:ext cx="805757" cy="430887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ПРИРОДЫ ГОРА СИНЮХА, </a:t>
            </a:r>
          </a:p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П.ИМ 8-Е МАРТА 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F5D904E-0764-D556-8F34-50AF2D1830C7}"/>
              </a:ext>
            </a:extLst>
          </p:cNvPr>
          <p:cNvSpPr txBox="1"/>
          <p:nvPr/>
        </p:nvSpPr>
        <p:spPr>
          <a:xfrm>
            <a:off x="3437543" y="1820557"/>
            <a:ext cx="945536" cy="430887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КОЛЫВАНСКИМ МАСТЕРАМ, С.КОЛЫВАНЬ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7F5D904E-0764-D556-8F34-50AF2D1830C7}"/>
              </a:ext>
            </a:extLst>
          </p:cNvPr>
          <p:cNvSpPr txBox="1"/>
          <p:nvPr/>
        </p:nvSpPr>
        <p:spPr>
          <a:xfrm>
            <a:off x="7623018" y="4436592"/>
            <a:ext cx="945536" cy="323165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7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ПРИРОДЫ ГОРА ОЧАРОВАТЕЛЬНАЯ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D9C5CD-ADDC-4245-B826-56FF66471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308" y="1040280"/>
            <a:ext cx="2012133" cy="151016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971825D-24E7-C935-A171-AEB09CB4A2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309" y="2663504"/>
            <a:ext cx="2013120" cy="157238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0D63ACA-50A2-F298-D7E6-DE012E984E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322" y="4339655"/>
            <a:ext cx="2013120" cy="151016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ED338EF-115D-EB6C-830B-4F4AB3F44C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9329" y="1028346"/>
            <a:ext cx="2211301" cy="12230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3EB9562-726C-1B16-24BF-218771112F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86251" y="2426889"/>
            <a:ext cx="2261243" cy="136512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78BCAAD-FF4A-B7B4-DCD5-E762FF3EF7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99329" y="3878149"/>
            <a:ext cx="2261243" cy="124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181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ABAF71-4089-4635-8D62-BB2C93B79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1FEA1B35-77E4-A172-D1A3-AE89EA44D200}"/>
              </a:ext>
            </a:extLst>
          </p:cNvPr>
          <p:cNvSpPr/>
          <p:nvPr/>
        </p:nvSpPr>
        <p:spPr>
          <a:xfrm>
            <a:off x="336433" y="1197189"/>
            <a:ext cx="9087352" cy="4968041"/>
          </a:xfrm>
          <a:prstGeom prst="roundRect">
            <a:avLst>
              <a:gd name="adj" fmla="val 7045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2165614C-6371-5053-2690-9B9E16044DB3}"/>
              </a:ext>
            </a:extLst>
          </p:cNvPr>
          <p:cNvSpPr/>
          <p:nvPr/>
        </p:nvSpPr>
        <p:spPr>
          <a:xfrm>
            <a:off x="627017" y="163628"/>
            <a:ext cx="66511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туризм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id="{26243AEC-A602-C121-C4DA-F42F48447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C00114-96E8-8DCE-5F77-070CD6F3BE93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1F4BCBA-D305-494F-E47C-BC0A635A9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0008" y="1672134"/>
            <a:ext cx="2443118" cy="207078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D4EC406-81FD-E98C-D40F-147CE93EBB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0051" y="1672134"/>
            <a:ext cx="2443119" cy="207078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6C5C52F-D69B-A84B-36F0-0663FD0836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215" y="4172878"/>
            <a:ext cx="2519603" cy="200907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CE4DB1B-7139-495D-F699-1A19C3D5AA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215" y="1672134"/>
            <a:ext cx="2519603" cy="200907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2B45190-F466-6FFB-14E7-9BCBDD3BFA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0051" y="4172879"/>
            <a:ext cx="2443118" cy="200907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E25D26D-88C6-3B6C-2DE9-E4386A4CF3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0008" y="4172878"/>
            <a:ext cx="2443118" cy="200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460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8" y="642796"/>
            <a:ext cx="8543925" cy="1047893"/>
          </a:xfrm>
        </p:spPr>
        <p:txBody>
          <a:bodyPr/>
          <a:lstStyle/>
          <a:p>
            <a:pPr lvl="0" defTabSz="457200">
              <a:lnSpc>
                <a:spcPct val="100000"/>
              </a:lnSpc>
              <a:spcBef>
                <a:spcPts val="0"/>
              </a:spcBef>
            </a:pPr>
            <a:r>
              <a:rPr lang="x-none" sz="24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ТУРИЗМ</a:t>
            </a:r>
            <a:br>
              <a:rPr lang="x-none" sz="24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x-none" sz="24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ТУРИСТ</a:t>
            </a:r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СКАЯ ИНФРАСТРУКТУРА СФЕРЫ УСЛУГ</a:t>
            </a:r>
            <a:endParaRPr lang="x-none" sz="24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294" y="1881882"/>
            <a:ext cx="335309" cy="315584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13</a:t>
            </a:fld>
            <a:endParaRPr lang="x-none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 txBox="1">
            <a:spLocks/>
          </p:cNvSpPr>
          <p:nvPr/>
        </p:nvSpPr>
        <p:spPr>
          <a:xfrm>
            <a:off x="681038" y="82990"/>
            <a:ext cx="696070" cy="282136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108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туризм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361" y="1944749"/>
            <a:ext cx="337053" cy="317226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013986" y="2631054"/>
            <a:ext cx="2652666" cy="2353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Гостиница «Уют» 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027298" y="3012595"/>
            <a:ext cx="2652114" cy="2394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Сельский гостевой дом «Тигиевых»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20917" y="3377747"/>
            <a:ext cx="2652114" cy="2451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Сельский гостевой дом «Долина ветра»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 flipH="1">
            <a:off x="1018089" y="3777605"/>
            <a:ext cx="2648563" cy="2230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Гостевой дом «Серебряное озеро»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018090" y="4150566"/>
            <a:ext cx="2648563" cy="2430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Сельский дом «Дом у пруда»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027298" y="4557515"/>
            <a:ext cx="2652114" cy="224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Гостевой дом «Мотель»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018242" y="4931960"/>
            <a:ext cx="2639356" cy="2244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Гостевой дом «У </a:t>
            </a:r>
            <a:r>
              <a:rPr lang="ru-RU" sz="900" dirty="0" err="1">
                <a:latin typeface="Arial" panose="020B0604020202020204" pitchFamily="34" charset="0"/>
                <a:cs typeface="Arial" panose="020B0604020202020204" pitchFamily="34" charset="0"/>
              </a:rPr>
              <a:t>Адамыча</a:t>
            </a:r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027298" y="5303381"/>
            <a:ext cx="2639355" cy="2373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Сельский гостевой дом «</a:t>
            </a:r>
            <a:r>
              <a:rPr lang="ru-RU" sz="900">
                <a:latin typeface="Arial" panose="020B0604020202020204" pitchFamily="34" charset="0"/>
                <a:cs typeface="Arial" panose="020B0604020202020204" pitchFamily="34" charset="0"/>
              </a:rPr>
              <a:t>Дача Петровича»</a:t>
            </a:r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66354" y="1881882"/>
            <a:ext cx="1729212" cy="39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>
              <a:lnSpc>
                <a:spcPct val="90000"/>
              </a:lnSpc>
              <a:spcBef>
                <a:spcPts val="1000"/>
              </a:spcBef>
              <a:tabLst>
                <a:tab pos="90488" algn="l"/>
              </a:tabLst>
            </a:pPr>
            <a:r>
              <a:rPr lang="ru-RU" sz="9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ГОСТИНИЦЫ</a:t>
            </a:r>
            <a:r>
              <a:rPr lang="ru-RU" sz="900" b="1" dirty="0">
                <a:solidFill>
                  <a:prstClr val="black"/>
                </a:solidFill>
              </a:rPr>
              <a:t>  </a:t>
            </a:r>
            <a:r>
              <a:rPr lang="ru-RU" sz="9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ОТЕЛИ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43378" y="1871521"/>
            <a:ext cx="1964602" cy="4037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КАФЕ И РЕСТОРАНЫ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960178" y="2695385"/>
            <a:ext cx="1617262" cy="20426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На территории района функционируют 9 объектов общественного питания на 191 посадочное место, из них:</a:t>
            </a:r>
          </a:p>
          <a:p>
            <a:pPr marL="171450" indent="-171450" algn="ctr">
              <a:buFontTx/>
              <a:buChar char="-"/>
            </a:pPr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2 кафе </a:t>
            </a:r>
          </a:p>
          <a:p>
            <a:pPr marL="171450" indent="-171450" algn="ctr">
              <a:buFontTx/>
              <a:buChar char="-"/>
            </a:pPr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4 бара</a:t>
            </a:r>
          </a:p>
          <a:p>
            <a:pPr marL="171450" indent="-171450" algn="ctr">
              <a:buFontTx/>
              <a:buChar char="-"/>
            </a:pPr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1 столовая</a:t>
            </a:r>
          </a:p>
          <a:p>
            <a:pPr marL="171450" indent="-171450" algn="ctr">
              <a:buFontTx/>
              <a:buChar char="-"/>
            </a:pPr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1 закусочная 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23865" y="1584355"/>
            <a:ext cx="8211493" cy="456294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577750" y="2127797"/>
            <a:ext cx="45719" cy="45719"/>
          </a:xfrm>
          <a:prstGeom prst="roundRect">
            <a:avLst/>
          </a:prstGeom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834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28" name="Rectangle 2"/>
          <p:cNvSpPr>
            <a:spLocks noChangeArrowheads="1"/>
          </p:cNvSpPr>
          <p:nvPr/>
        </p:nvSpPr>
        <p:spPr bwMode="auto">
          <a:xfrm>
            <a:off x="4762123" y="4393619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DA5F051-E20D-AD88-EE11-D3FFBACF9B57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584E850-AD71-0B19-3FC3-2F11470FD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4233" y="1871521"/>
            <a:ext cx="1819518" cy="1163763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BCBA83C5-11E9-36EE-2879-300F3FCF5F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0083" y="3154544"/>
            <a:ext cx="1819518" cy="1163764"/>
          </a:xfrm>
          <a:prstGeom prst="rect">
            <a:avLst/>
          </a:prstGeom>
        </p:spPr>
      </p:pic>
      <p:pic>
        <p:nvPicPr>
          <p:cNvPr id="1027" name="Рисунок 1026">
            <a:extLst>
              <a:ext uri="{FF2B5EF4-FFF2-40B4-BE49-F238E27FC236}">
                <a16:creationId xmlns:a16="http://schemas.microsoft.com/office/drawing/2014/main" id="{0E08C51B-4242-F94C-B167-74B1AC8754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1975" y="4393619"/>
            <a:ext cx="1831776" cy="133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913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B3B4E-A3F1-9268-7E15-834DA4EE0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id="{B005C025-2623-9580-35BF-52C29B12C5F2}"/>
              </a:ext>
            </a:extLst>
          </p:cNvPr>
          <p:cNvSpPr/>
          <p:nvPr/>
        </p:nvSpPr>
        <p:spPr>
          <a:xfrm>
            <a:off x="640991" y="1407121"/>
            <a:ext cx="2934749" cy="1116000"/>
          </a:xfrm>
          <a:prstGeom prst="roundRect">
            <a:avLst>
              <a:gd name="adj" fmla="val 23741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ВЫВОД</a:t>
            </a:r>
            <a:endParaRPr lang="ru-RU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2DD9035D-0DB5-F710-38AF-4E84C7321C56}"/>
              </a:ext>
            </a:extLst>
          </p:cNvPr>
          <p:cNvSpPr/>
          <p:nvPr/>
        </p:nvSpPr>
        <p:spPr>
          <a:xfrm>
            <a:off x="640991" y="2670151"/>
            <a:ext cx="2934749" cy="1116000"/>
          </a:xfrm>
          <a:prstGeom prst="roundRect">
            <a:avLst>
              <a:gd name="adj" fmla="val 226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ОСНОВНЫЕ ТРУДНОСТИ</a:t>
            </a:r>
            <a:endParaRPr lang="ru-RU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 реализации инвестиционных проектов</a:t>
            </a:r>
            <a:endParaRPr kumimoji="0" lang="x-none" sz="10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C5CC6982-BC12-C140-E606-CC07C9F36009}"/>
              </a:ext>
            </a:extLst>
          </p:cNvPr>
          <p:cNvSpPr/>
          <p:nvPr/>
        </p:nvSpPr>
        <p:spPr>
          <a:xfrm>
            <a:off x="640991" y="3933181"/>
            <a:ext cx="2934749" cy="1116000"/>
          </a:xfrm>
          <a:prstGeom prst="roundRect">
            <a:avLst>
              <a:gd name="adj" fmla="val 226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ГЛАВНАЯ ПРИЧИНА </a:t>
            </a:r>
            <a:endParaRPr lang="ru-RU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kumimoji="0" lang="ru-RU" sz="1050" b="1" i="0" u="none" strike="noStrike" kern="120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 которой компании</a:t>
            </a:r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</a:t>
            </a:r>
            <a:r>
              <a:rPr kumimoji="0" lang="ru-RU" sz="1050" b="1" i="0" u="none" strike="noStrike" kern="120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 реализуют инвестиционные проекты</a:t>
            </a:r>
            <a:endParaRPr kumimoji="0" lang="x-none" sz="500" b="1" i="0" u="none" strike="noStrike" kern="120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6BA6056E-D12F-33EB-59AB-07A8E8713A78}"/>
              </a:ext>
            </a:extLst>
          </p:cNvPr>
          <p:cNvSpPr/>
          <p:nvPr/>
        </p:nvSpPr>
        <p:spPr>
          <a:xfrm>
            <a:off x="640991" y="5205265"/>
            <a:ext cx="2934749" cy="1116000"/>
          </a:xfrm>
          <a:prstGeom prst="roundRect">
            <a:avLst>
              <a:gd name="adj" fmla="val 226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lang="ru-RU" sz="105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 ВЫВОДЫ</a:t>
            </a:r>
            <a:endParaRPr kumimoji="0" lang="x-none" sz="10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:a16="http://schemas.microsoft.com/office/drawing/2014/main" id="{33987FB9-B927-7B2C-FDA8-949F13EB4C31}"/>
              </a:ext>
            </a:extLst>
          </p:cNvPr>
          <p:cNvSpPr/>
          <p:nvPr/>
        </p:nvSpPr>
        <p:spPr>
          <a:xfrm>
            <a:off x="3731306" y="5196211"/>
            <a:ext cx="6061771" cy="1116001"/>
          </a:xfrm>
          <a:prstGeom prst="roundRect">
            <a:avLst>
              <a:gd name="adj" fmla="val 226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Текущих мер государственной финансовой поддержки недостаточно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kumimoji="0" lang="ru-RU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еобходимо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развивать инженерную и  </a:t>
            </a:r>
            <a:r>
              <a:rPr kumimoji="0" lang="ru-RU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дорожно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транспортную инфраструктуру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kumimoji="0" lang="ru-RU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еобходимо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развивать бизнес-инфраструктуру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A08B46-D94D-0287-1861-FDC8D42E6E4F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b="1" dirty="0">
                <a:latin typeface="Arial" panose="020B0604020202020204" pitchFamily="34" charset="0"/>
                <a:cs typeface="Arial" panose="020B0604020202020204" pitchFamily="34" charset="0"/>
              </a:rPr>
              <a:t>ПОЗИЦИЯ ПРЕДПРИНИМАТЕЛЕЙ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9217EEF0-7F35-C6AD-682A-7E716DC33D87}"/>
              </a:ext>
            </a:extLst>
          </p:cNvPr>
          <p:cNvSpPr/>
          <p:nvPr/>
        </p:nvSpPr>
        <p:spPr>
          <a:xfrm>
            <a:off x="627016" y="163628"/>
            <a:ext cx="1719674" cy="236828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позиция предпринимателей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50">
            <a:extLst>
              <a:ext uri="{FF2B5EF4-FFF2-40B4-BE49-F238E27FC236}">
                <a16:creationId xmlns:a16="http://schemas.microsoft.com/office/drawing/2014/main" id="{C0ACEFC3-9A08-37C3-AB09-1366646D4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D25CE0A5-C6DD-EFB5-7F0D-422A5515A6CF}"/>
              </a:ext>
            </a:extLst>
          </p:cNvPr>
          <p:cNvSpPr/>
          <p:nvPr/>
        </p:nvSpPr>
        <p:spPr>
          <a:xfrm>
            <a:off x="3731306" y="3919469"/>
            <a:ext cx="6061771" cy="1116001"/>
          </a:xfrm>
          <a:prstGeom prst="roundRect">
            <a:avLst>
              <a:gd name="adj" fmla="val 226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Ограниченная возможность реализации инвестиционных проектов за счёт собственных средств,                   сложность с привлечением заемных средств</a:t>
            </a: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BE68BAEC-57FA-0428-15A8-90E073C6D260}"/>
              </a:ext>
            </a:extLst>
          </p:cNvPr>
          <p:cNvSpPr/>
          <p:nvPr/>
        </p:nvSpPr>
        <p:spPr>
          <a:xfrm>
            <a:off x="3731306" y="2670151"/>
            <a:ext cx="6061771" cy="1116001"/>
          </a:xfrm>
          <a:prstGeom prst="roundRect">
            <a:avLst>
              <a:gd name="adj" fmla="val 226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Сложности с оформлением документов (Большое количество документов и требуемых разрешений)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kumimoji="0" lang="ru-RU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инансовые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трудности (Необходимость использования заемных средств для развития бизнеса)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Трудности с созданием/модернизацией инженерной инфраструктуры</a:t>
            </a:r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732DCD51-8059-77E4-5EA0-013D62834C40}"/>
              </a:ext>
            </a:extLst>
          </p:cNvPr>
          <p:cNvSpPr/>
          <p:nvPr/>
        </p:nvSpPr>
        <p:spPr>
          <a:xfrm>
            <a:off x="3725825" y="1407120"/>
            <a:ext cx="6061771" cy="1116001"/>
          </a:xfrm>
          <a:prstGeom prst="roundRect">
            <a:avLst>
              <a:gd name="adj" fmla="val 226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Инвестиционный климат требует улучшений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A982AF8-220A-F595-C9D0-8177176E8BED}"/>
              </a:ext>
            </a:extLst>
          </p:cNvPr>
          <p:cNvSpPr txBox="1"/>
          <p:nvPr/>
        </p:nvSpPr>
        <p:spPr>
          <a:xfrm>
            <a:off x="632590" y="6365207"/>
            <a:ext cx="3638327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600" i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основании опроса предпринимателей</a:t>
            </a:r>
            <a:r>
              <a:rPr lang="x-none" sz="600" i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</a:t>
            </a:r>
            <a:endParaRPr lang="ru-RU" sz="600" i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Рисунок 21" descr="Запрещено со сплошной заливкой">
            <a:extLst>
              <a:ext uri="{FF2B5EF4-FFF2-40B4-BE49-F238E27FC236}">
                <a16:creationId xmlns:a16="http://schemas.microsoft.com/office/drawing/2014/main" id="{B85CCF1F-32E1-8B67-07D4-F82EAD49CE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3261" y="3019170"/>
            <a:ext cx="360000" cy="360000"/>
          </a:xfrm>
          <a:prstGeom prst="rect">
            <a:avLst/>
          </a:prstGeom>
        </p:spPr>
      </p:pic>
      <p:pic>
        <p:nvPicPr>
          <p:cNvPr id="24" name="Рисунок 23" descr="Документ со сплошной заливкой">
            <a:extLst>
              <a:ext uri="{FF2B5EF4-FFF2-40B4-BE49-F238E27FC236}">
                <a16:creationId xmlns:a16="http://schemas.microsoft.com/office/drawing/2014/main" id="{FB855C50-1952-4A98-54F0-D09E855150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3261" y="5574211"/>
            <a:ext cx="360000" cy="360000"/>
          </a:xfrm>
          <a:prstGeom prst="rect">
            <a:avLst/>
          </a:prstGeom>
        </p:spPr>
      </p:pic>
      <p:pic>
        <p:nvPicPr>
          <p:cNvPr id="26" name="Рисунок 25" descr="Перемотка назад со сплошной заливкой">
            <a:extLst>
              <a:ext uri="{FF2B5EF4-FFF2-40B4-BE49-F238E27FC236}">
                <a16:creationId xmlns:a16="http://schemas.microsoft.com/office/drawing/2014/main" id="{703C4EAF-A054-7B54-D1C8-AE742458D2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>
            <a:off x="753262" y="1785120"/>
            <a:ext cx="360000" cy="360000"/>
          </a:xfrm>
          <a:prstGeom prst="rect">
            <a:avLst/>
          </a:prstGeom>
        </p:spPr>
      </p:pic>
      <p:pic>
        <p:nvPicPr>
          <p:cNvPr id="37" name="Рисунок 36" descr="Значок 1 со сплошной заливкой">
            <a:extLst>
              <a:ext uri="{FF2B5EF4-FFF2-40B4-BE49-F238E27FC236}">
                <a16:creationId xmlns:a16="http://schemas.microsoft.com/office/drawing/2014/main" id="{B13FD86C-5462-BA07-2362-BC432B18DE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53261" y="4313734"/>
            <a:ext cx="360000" cy="360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0B2E29-A6DF-C835-C29A-A3390F9E30A2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1138695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F58A6-13A1-8A33-6813-0C6249412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A1738778-6637-A8AE-3929-9F58A8A9D61C}"/>
              </a:ext>
            </a:extLst>
          </p:cNvPr>
          <p:cNvSpPr/>
          <p:nvPr/>
        </p:nvSpPr>
        <p:spPr>
          <a:xfrm>
            <a:off x="640991" y="1376761"/>
            <a:ext cx="4497839" cy="775596"/>
          </a:xfrm>
          <a:prstGeom prst="roundRect">
            <a:avLst>
              <a:gd name="adj" fmla="val 27681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ОСНОВНЫЕ ПРОБЛЕМЫ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B42814-09EE-1E83-2D27-5A379ADA2167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АНАЛИЗ ИНТЕРВЬЮ АДМИНИСТРАЦИИ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921EB416-9AFF-B016-5F02-C659F8A49D05}"/>
              </a:ext>
            </a:extLst>
          </p:cNvPr>
          <p:cNvSpPr/>
          <p:nvPr/>
        </p:nvSpPr>
        <p:spPr>
          <a:xfrm>
            <a:off x="627017" y="163628"/>
            <a:ext cx="202266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интервью администрации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EBD85DED-0D11-9C1B-5C5C-9DDF2EAC5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id="{D3072D01-2D46-B54E-2C7A-8809E6CA9DBA}"/>
              </a:ext>
            </a:extLst>
          </p:cNvPr>
          <p:cNvSpPr/>
          <p:nvPr/>
        </p:nvSpPr>
        <p:spPr>
          <a:xfrm>
            <a:off x="5300092" y="1376761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ВОЗМОЖНЫЕ РЕШЕНИЯ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32D5C957-0713-A21A-D179-DFD33F07C758}"/>
              </a:ext>
            </a:extLst>
          </p:cNvPr>
          <p:cNvSpPr/>
          <p:nvPr/>
        </p:nvSpPr>
        <p:spPr>
          <a:xfrm>
            <a:off x="640991" y="2537555"/>
            <a:ext cx="4511814" cy="776605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Недостаточно развитая структура инвестиционной деятельности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F8BEBAD2-D09C-C4AC-9A5E-47F8DDCD9DF5}"/>
              </a:ext>
            </a:extLst>
          </p:cNvPr>
          <p:cNvSpPr/>
          <p:nvPr/>
        </p:nvSpPr>
        <p:spPr>
          <a:xfrm>
            <a:off x="627016" y="3796198"/>
            <a:ext cx="4511814" cy="81545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Потребность в более активной поддержке со стороны Центра Мой бизнес Алтайского края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C44D7B98-D6FF-CBE2-5539-FD144908A34A}"/>
              </a:ext>
            </a:extLst>
          </p:cNvPr>
          <p:cNvSpPr/>
          <p:nvPr/>
        </p:nvSpPr>
        <p:spPr>
          <a:xfrm>
            <a:off x="640990" y="5093685"/>
            <a:ext cx="4497839" cy="735076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Отток кадров, нехватка специалистов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" name="Рисунок 15" descr="Запрещено со сплошной заливкой">
            <a:extLst>
              <a:ext uri="{FF2B5EF4-FFF2-40B4-BE49-F238E27FC236}">
                <a16:creationId xmlns:a16="http://schemas.microsoft.com/office/drawing/2014/main" id="{757D3257-7032-E7F7-AC03-6546722EAD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8716" y="5210148"/>
            <a:ext cx="360000" cy="360000"/>
          </a:xfrm>
          <a:prstGeom prst="rect">
            <a:avLst/>
          </a:prstGeom>
        </p:spPr>
      </p:pic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id="{E6B4D0FC-EC46-8BB2-BEEE-F8A090BDDAB0}"/>
              </a:ext>
            </a:extLst>
          </p:cNvPr>
          <p:cNvSpPr/>
          <p:nvPr/>
        </p:nvSpPr>
        <p:spPr>
          <a:xfrm>
            <a:off x="5275782" y="2546162"/>
            <a:ext cx="4511814" cy="725539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Изучение успешного опыта других муниципалитетов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3" name="Рисунок 22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76881567-E61B-5009-80D9-45ADC8C80F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90604" y="2601738"/>
            <a:ext cx="365554" cy="365554"/>
          </a:xfrm>
          <a:prstGeom prst="rect">
            <a:avLst/>
          </a:prstGeom>
        </p:spPr>
      </p:pic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5BE55F86-A0F7-1A11-42D9-4BF67DE7A1A0}"/>
              </a:ext>
            </a:extLst>
          </p:cNvPr>
          <p:cNvSpPr/>
          <p:nvPr/>
        </p:nvSpPr>
        <p:spPr>
          <a:xfrm>
            <a:off x="5293104" y="3837890"/>
            <a:ext cx="4511814" cy="77375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Самостоятельное выстраивание регулярных коммуникаций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по интересующим проектам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4ECF1362-D6B1-FEA2-7BB3-30DABE372E72}"/>
              </a:ext>
            </a:extLst>
          </p:cNvPr>
          <p:cNvSpPr/>
          <p:nvPr/>
        </p:nvSpPr>
        <p:spPr>
          <a:xfrm>
            <a:off x="5371200" y="5093685"/>
            <a:ext cx="4416396" cy="735075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Содействие в релокации специалистов из других населенных пунктов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7" name="Рисунок 26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6E38EB9E-3C9F-4203-E590-2FAF263F27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73214" y="3980503"/>
            <a:ext cx="365554" cy="365554"/>
          </a:xfrm>
          <a:prstGeom prst="rect">
            <a:avLst/>
          </a:prstGeom>
        </p:spPr>
      </p:pic>
      <p:pic>
        <p:nvPicPr>
          <p:cNvPr id="29" name="Рисунок 28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657E9FD9-5681-1E9B-B8FE-4D0E92D3D9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78953" y="5210148"/>
            <a:ext cx="365554" cy="365554"/>
          </a:xfrm>
          <a:prstGeom prst="rect">
            <a:avLst/>
          </a:prstGeom>
        </p:spPr>
      </p:pic>
      <p:pic>
        <p:nvPicPr>
          <p:cNvPr id="30" name="Рисунок 29" descr="Запрещено со сплошной заливкой">
            <a:extLst>
              <a:ext uri="{FF2B5EF4-FFF2-40B4-BE49-F238E27FC236}">
                <a16:creationId xmlns:a16="http://schemas.microsoft.com/office/drawing/2014/main" id="{DCCC916B-63D2-1405-6DF9-4D53EFB5BA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8716" y="2641039"/>
            <a:ext cx="360000" cy="360000"/>
          </a:xfrm>
          <a:prstGeom prst="rect">
            <a:avLst/>
          </a:prstGeom>
        </p:spPr>
      </p:pic>
      <p:pic>
        <p:nvPicPr>
          <p:cNvPr id="31" name="Рисунок 30" descr="Запрещено со сплошной заливкой">
            <a:extLst>
              <a:ext uri="{FF2B5EF4-FFF2-40B4-BE49-F238E27FC236}">
                <a16:creationId xmlns:a16="http://schemas.microsoft.com/office/drawing/2014/main" id="{C047CF2D-8863-AE61-6A11-D717D8224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8716" y="3967970"/>
            <a:ext cx="360000" cy="360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3C9819-F6F6-A28F-BC53-1D0301C00B19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1536518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2805F-75D5-A713-EF45-F8CD68453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8B906F29-101C-C5CB-6AC6-8F8AF706CB1F}"/>
              </a:ext>
            </a:extLst>
          </p:cNvPr>
          <p:cNvSpPr/>
          <p:nvPr/>
        </p:nvSpPr>
        <p:spPr>
          <a:xfrm>
            <a:off x="5297771" y="2269714"/>
            <a:ext cx="4497839" cy="1483045"/>
          </a:xfrm>
          <a:prstGeom prst="roundRect">
            <a:avLst>
              <a:gd name="adj" fmla="val 13233"/>
            </a:avLst>
          </a:prstGeom>
          <a:noFill/>
          <a:ln>
            <a:solidFill>
              <a:srgbClr val="B1C1E4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tlCol="0" anchor="t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Территория района отнесена к зоне рискованного земледелия  с высокой зависимостью от погодных условий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Недостаточный технический уровень автомобильных дорог в районе, требующий капитального ремонта с асфальтовым  покрытием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Высокий износ сетей теплоснабжения, водоснабжения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r>
              <a:rPr lang="ru-RU" sz="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Нехватка квалифицированных кадров, отток кадров в крупные города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1B2E6712-04E7-5838-3ABC-08400429D4F0}"/>
              </a:ext>
            </a:extLst>
          </p:cNvPr>
          <p:cNvSpPr/>
          <p:nvPr/>
        </p:nvSpPr>
        <p:spPr>
          <a:xfrm>
            <a:off x="5283794" y="4824775"/>
            <a:ext cx="4497839" cy="1483045"/>
          </a:xfrm>
          <a:prstGeom prst="roundRect">
            <a:avLst>
              <a:gd name="adj" fmla="val 14095"/>
            </a:avLst>
          </a:prstGeom>
          <a:noFill/>
          <a:ln>
            <a:solidFill>
              <a:srgbClr val="B1C1E4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tlCol="0" anchor="t"/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Отсутствие потенциальных инвесторов 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Усиление оттока молодежи и трудоспособного населения в др. регионы с более высоким уровнем оплаты труда</a:t>
            </a:r>
            <a:endParaRPr lang="ru-RU" sz="600" b="1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600" b="1" noProof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Ограниченные возможности районного бюджета по </a:t>
            </a:r>
            <a:r>
              <a:rPr lang="ru-RU" sz="600" b="1" noProof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софинансированию</a:t>
            </a:r>
            <a:r>
              <a:rPr lang="ru-RU" sz="600" b="1" noProof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перспективных инвестиционных проектов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Конкуренция с </a:t>
            </a:r>
            <a:r>
              <a:rPr kumimoji="0" lang="ru-RU" sz="6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туристически</a:t>
            </a: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развитыми соседними районами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id="{7D1038DB-1613-C231-C343-A226DDF5FF09}"/>
              </a:ext>
            </a:extLst>
          </p:cNvPr>
          <p:cNvSpPr/>
          <p:nvPr/>
        </p:nvSpPr>
        <p:spPr>
          <a:xfrm>
            <a:off x="640991" y="2269714"/>
            <a:ext cx="4497839" cy="1544751"/>
          </a:xfrm>
          <a:prstGeom prst="roundRect">
            <a:avLst>
              <a:gd name="adj" fmla="val 13233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rtlCol="0" anchor="t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Развитый агропромышленный комплекс                                                                                                           (19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7,8</a:t>
            </a: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тыс. га земель </a:t>
            </a:r>
            <a:r>
              <a:rPr kumimoji="0" lang="ru-RU" sz="6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сельхозназначения</a:t>
            </a: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</a:t>
            </a: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Выгодное транспортное положение </a:t>
            </a:r>
            <a:r>
              <a:rPr lang="en-US" sz="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Республикой Казахстан</a:t>
            </a: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Развитое транспортное сообщение </a:t>
            </a: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Наличие собственной ресурсной базы  для создания и развития деятельности предприятий  отрасли промышленности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схемы территориального планирования и градостроительных документов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BFD28A81-7B18-213D-5E25-38EC540BDA4B}"/>
              </a:ext>
            </a:extLst>
          </p:cNvPr>
          <p:cNvSpPr/>
          <p:nvPr/>
        </p:nvSpPr>
        <p:spPr>
          <a:xfrm>
            <a:off x="640991" y="1376761"/>
            <a:ext cx="4497839" cy="775596"/>
          </a:xfrm>
          <a:prstGeom prst="roundRect">
            <a:avLst>
              <a:gd name="adj" fmla="val 27681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СИЛЬНЫЕ СТОРОНЫ</a:t>
            </a: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E253D24C-3929-C7B3-C8F5-A55CEFEAB1F7}"/>
              </a:ext>
            </a:extLst>
          </p:cNvPr>
          <p:cNvSpPr/>
          <p:nvPr/>
        </p:nvSpPr>
        <p:spPr>
          <a:xfrm>
            <a:off x="627014" y="4824775"/>
            <a:ext cx="4497839" cy="1483045"/>
          </a:xfrm>
          <a:prstGeom prst="roundRect">
            <a:avLst>
              <a:gd name="adj" fmla="val 14095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rtlCol="0" anchor="t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Наличие полезных ископаемых позволяет вести их промышленную добычу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Участие в реализации федеральных и региональных программ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туризма</a:t>
            </a: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Наличие свободных инвестиционных площадок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эффективности сельскохозяйственного производства</a:t>
            </a: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id="{9ABD883A-EFC6-35DE-D240-B59B4990D7D5}"/>
              </a:ext>
            </a:extLst>
          </p:cNvPr>
          <p:cNvSpPr/>
          <p:nvPr/>
        </p:nvSpPr>
        <p:spPr>
          <a:xfrm>
            <a:off x="627014" y="3931822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ВОЗМОЖНОСТИ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45C9FC-DD43-A155-ACAF-AB9620BABF4C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SWOT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-АНАЛИЗ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59D9B901-9C5B-A37B-A45E-7E45DF01F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id="{9FA4BBD4-A68D-68CA-ABCF-BBAC74050F6C}"/>
              </a:ext>
            </a:extLst>
          </p:cNvPr>
          <p:cNvSpPr/>
          <p:nvPr/>
        </p:nvSpPr>
        <p:spPr>
          <a:xfrm>
            <a:off x="5300092" y="1376761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СЛАБЫЕ СТОРОНЫ</a:t>
            </a: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id="{AB96B5E7-93F1-3530-AA5E-7F1998083348}"/>
              </a:ext>
            </a:extLst>
          </p:cNvPr>
          <p:cNvSpPr/>
          <p:nvPr/>
        </p:nvSpPr>
        <p:spPr>
          <a:xfrm>
            <a:off x="5286115" y="3931822"/>
            <a:ext cx="4497839" cy="775596"/>
          </a:xfrm>
          <a:prstGeom prst="roundRect">
            <a:avLst>
              <a:gd name="adj" fmla="val 25208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УГРОЗЫ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045BB5EA-11D6-9F3E-841B-D54D8484EF24}"/>
              </a:ext>
            </a:extLst>
          </p:cNvPr>
          <p:cNvSpPr/>
          <p:nvPr/>
        </p:nvSpPr>
        <p:spPr>
          <a:xfrm>
            <a:off x="627018" y="163628"/>
            <a:ext cx="976230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en-US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SWOT</a:t>
            </a:r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-анализ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19C6E1-7562-2FED-8B2B-7B5DFCFCC998}"/>
              </a:ext>
            </a:extLst>
          </p:cNvPr>
          <p:cNvSpPr txBox="1"/>
          <p:nvPr/>
        </p:nvSpPr>
        <p:spPr>
          <a:xfrm>
            <a:off x="640991" y="6567459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1559706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64CC4-50C0-35C1-8698-0D4853ED8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CD3FB924-8AB7-6A1E-137F-082844CEC894}"/>
              </a:ext>
            </a:extLst>
          </p:cNvPr>
          <p:cNvSpPr/>
          <p:nvPr/>
        </p:nvSpPr>
        <p:spPr>
          <a:xfrm>
            <a:off x="640991" y="1376761"/>
            <a:ext cx="4497839" cy="775596"/>
          </a:xfrm>
          <a:prstGeom prst="roundRect">
            <a:avLst>
              <a:gd name="adj" fmla="val 27681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ПРОБЛЕМЫ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76A2C-B856-AE7C-12DC-54D8672227F8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КОНТЕНТ-АНАЛИЗ СОЦИАЛЬНЬ</a:t>
            </a:r>
            <a:r>
              <a:rPr lang="en" sz="2400" b="1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Х СЕТЕЙ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308776B7-918F-5E0D-26FB-CBF1FB560798}"/>
              </a:ext>
            </a:extLst>
          </p:cNvPr>
          <p:cNvSpPr/>
          <p:nvPr/>
        </p:nvSpPr>
        <p:spPr>
          <a:xfrm>
            <a:off x="627018" y="163628"/>
            <a:ext cx="2046440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контент-анализ социальных сетей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56E221D1-B30A-2AFE-728A-D448062F1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id="{F777D310-C748-0C63-7C10-94D8EB3661AE}"/>
              </a:ext>
            </a:extLst>
          </p:cNvPr>
          <p:cNvSpPr/>
          <p:nvPr/>
        </p:nvSpPr>
        <p:spPr>
          <a:xfrm>
            <a:off x="5300092" y="1376761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ВОЗМОЖНЫЕ РЕШЕНИЯ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F1BEE2E5-F657-D956-969C-447ADF95A286}"/>
              </a:ext>
            </a:extLst>
          </p:cNvPr>
          <p:cNvSpPr/>
          <p:nvPr/>
        </p:nvSpPr>
        <p:spPr>
          <a:xfrm>
            <a:off x="627016" y="2255994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Высокий процент износа коммунальных сетей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1E8849A-1800-23CB-F996-3D8C17AB8429}"/>
              </a:ext>
            </a:extLst>
          </p:cNvPr>
          <p:cNvSpPr/>
          <p:nvPr/>
        </p:nvSpPr>
        <p:spPr>
          <a:xfrm>
            <a:off x="627016" y="2848702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Загрязнение окружающей среды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kumimoji="0" lang="ru-RU" sz="7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Замусоренность</a:t>
            </a: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отдельных частей района, несвоевременный вывоз мусора)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Рисунок 10" descr="Запрещено со сплошной заливкой">
            <a:extLst>
              <a:ext uri="{FF2B5EF4-FFF2-40B4-BE49-F238E27FC236}">
                <a16:creationId xmlns:a16="http://schemas.microsoft.com/office/drawing/2014/main" id="{B454AB6E-B4B5-BED1-BCA8-ED08047E05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6289" y="2910014"/>
            <a:ext cx="360000" cy="360000"/>
          </a:xfrm>
          <a:prstGeom prst="rect">
            <a:avLst/>
          </a:prstGeom>
        </p:spPr>
      </p:pic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FE3A1F18-C8FD-662B-51A3-107A6752E754}"/>
              </a:ext>
            </a:extLst>
          </p:cNvPr>
          <p:cNvSpPr/>
          <p:nvPr/>
        </p:nvSpPr>
        <p:spPr>
          <a:xfrm>
            <a:off x="627016" y="3446490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Нехватка квалифицированных специалистов в медицинских, образовательных  учреждениях и производственных сферах МО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6FF04C89-2E8D-D35E-E091-1CBE585E9E1D}"/>
              </a:ext>
            </a:extLst>
          </p:cNvPr>
          <p:cNvSpPr/>
          <p:nvPr/>
        </p:nvSpPr>
        <p:spPr>
          <a:xfrm>
            <a:off x="627016" y="4039198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Высокий уровень дорог, не соответствующих  нормативным требованиям (37,0%)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" name="Рисунок 15" descr="Запрещено со сплошной заливкой">
            <a:extLst>
              <a:ext uri="{FF2B5EF4-FFF2-40B4-BE49-F238E27FC236}">
                <a16:creationId xmlns:a16="http://schemas.microsoft.com/office/drawing/2014/main" id="{ECB0A53F-C30E-3DCB-2F85-4C1EC9464C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6289" y="4100510"/>
            <a:ext cx="360000" cy="360000"/>
          </a:xfrm>
          <a:prstGeom prst="rect">
            <a:avLst/>
          </a:prstGeom>
        </p:spPr>
      </p:pic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id="{FA05FBE1-9402-8F92-3DD2-E40ED63E9A37}"/>
              </a:ext>
            </a:extLst>
          </p:cNvPr>
          <p:cNvSpPr/>
          <p:nvPr/>
        </p:nvSpPr>
        <p:spPr>
          <a:xfrm>
            <a:off x="5300092" y="2255994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Участие в региональных программах по капитальному ремонту и модернизации систем ЖКХ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>
            <a:extLst>
              <a:ext uri="{FF2B5EF4-FFF2-40B4-BE49-F238E27FC236}">
                <a16:creationId xmlns:a16="http://schemas.microsoft.com/office/drawing/2014/main" id="{3D89FA1C-E56D-0734-E4B3-1C3105105AF9}"/>
              </a:ext>
            </a:extLst>
          </p:cNvPr>
          <p:cNvSpPr/>
          <p:nvPr/>
        </p:nvSpPr>
        <p:spPr>
          <a:xfrm>
            <a:off x="5300092" y="2848702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Работа с региональными властями по увеличению нормативов вывоза мусора, установка дополнительных мусорных контейнеров, проведение субботников                            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3" name="Рисунок 22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29F39B43-63DC-E4AA-F20E-B9165050F1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79365" y="2315684"/>
            <a:ext cx="365554" cy="365554"/>
          </a:xfrm>
          <a:prstGeom prst="rect">
            <a:avLst/>
          </a:prstGeom>
        </p:spPr>
      </p:pic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1559A64C-940D-910B-D7DC-DA4EA600BD15}"/>
              </a:ext>
            </a:extLst>
          </p:cNvPr>
          <p:cNvSpPr/>
          <p:nvPr/>
        </p:nvSpPr>
        <p:spPr>
          <a:xfrm>
            <a:off x="5300092" y="3446490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Привлечение медицинских работников в рамках программ «Земский доктор», «Сельский фельдшер», «Земский учитель», реструктуризация времени и трудовых обязанностей внутри существующего коллектива, сотрудничество с ВУЗами, повышение зарплат, выплаты муниципальных подъемных 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3E84339A-1D2E-CD19-437A-044A78023A7F}"/>
              </a:ext>
            </a:extLst>
          </p:cNvPr>
          <p:cNvSpPr/>
          <p:nvPr/>
        </p:nvSpPr>
        <p:spPr>
          <a:xfrm>
            <a:off x="5300092" y="4039198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lvl="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Участие в государственных программах по финансированию проектов ремонта </a:t>
            </a:r>
          </a:p>
          <a:p>
            <a:pPr lvl="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модернизации дорожной инфраструктуры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Рисунок 26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DA1F02B2-CAFF-19BA-A6BA-8D123B274B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79365" y="3506180"/>
            <a:ext cx="365554" cy="365554"/>
          </a:xfrm>
          <a:prstGeom prst="rect">
            <a:avLst/>
          </a:prstGeom>
        </p:spPr>
      </p:pic>
      <p:pic>
        <p:nvPicPr>
          <p:cNvPr id="28" name="Рисунок 27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85462B39-EF11-EA46-289D-5EBB43E6F5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79365" y="2910014"/>
            <a:ext cx="365554" cy="365554"/>
          </a:xfrm>
          <a:prstGeom prst="rect">
            <a:avLst/>
          </a:prstGeom>
        </p:spPr>
      </p:pic>
      <p:pic>
        <p:nvPicPr>
          <p:cNvPr id="29" name="Рисунок 28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8B855E88-6DC5-EE47-647D-DB802E96A0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73811" y="4100510"/>
            <a:ext cx="365554" cy="365554"/>
          </a:xfrm>
          <a:prstGeom prst="rect">
            <a:avLst/>
          </a:prstGeom>
        </p:spPr>
      </p:pic>
      <p:pic>
        <p:nvPicPr>
          <p:cNvPr id="30" name="Рисунок 29" descr="Запрещено со сплошной заливкой">
            <a:extLst>
              <a:ext uri="{FF2B5EF4-FFF2-40B4-BE49-F238E27FC236}">
                <a16:creationId xmlns:a16="http://schemas.microsoft.com/office/drawing/2014/main" id="{E8398B5E-1749-E9AB-1494-2AACEE23D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6289" y="2321238"/>
            <a:ext cx="360000" cy="360000"/>
          </a:xfrm>
          <a:prstGeom prst="rect">
            <a:avLst/>
          </a:prstGeom>
        </p:spPr>
      </p:pic>
      <p:pic>
        <p:nvPicPr>
          <p:cNvPr id="31" name="Рисунок 30" descr="Запрещено со сплошной заливкой">
            <a:extLst>
              <a:ext uri="{FF2B5EF4-FFF2-40B4-BE49-F238E27FC236}">
                <a16:creationId xmlns:a16="http://schemas.microsoft.com/office/drawing/2014/main" id="{DC3542D5-CCD7-BCAF-4A69-DB03F31F7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6289" y="3506180"/>
            <a:ext cx="360000" cy="360000"/>
          </a:xfrm>
          <a:prstGeom prst="rect">
            <a:avLst/>
          </a:prstGeom>
        </p:spPr>
      </p:pic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74C0EE43-459F-6637-F83C-7A653C502FBB}"/>
              </a:ext>
            </a:extLst>
          </p:cNvPr>
          <p:cNvSpPr/>
          <p:nvPr/>
        </p:nvSpPr>
        <p:spPr>
          <a:xfrm>
            <a:off x="624689" y="4631907"/>
            <a:ext cx="4514141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Зависимость экономики района от конъюнктуры рынков и цен на сельскохозяйственное сырье и продукты питания, цен и тарифов на транспортные и топливно-энергетические ресурсы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Рисунок 6" descr="Запрещено со сплошной заливкой">
            <a:extLst>
              <a:ext uri="{FF2B5EF4-FFF2-40B4-BE49-F238E27FC236}">
                <a16:creationId xmlns:a16="http://schemas.microsoft.com/office/drawing/2014/main" id="{B73F04C0-8A1A-A79B-FEFA-AA17BC8700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8815" y="4693217"/>
            <a:ext cx="367474" cy="365555"/>
          </a:xfrm>
          <a:prstGeom prst="rect">
            <a:avLst/>
          </a:prstGeom>
        </p:spPr>
      </p:pic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F5F73F42-371F-2F34-62E2-F9986F8AEC49}"/>
              </a:ext>
            </a:extLst>
          </p:cNvPr>
          <p:cNvSpPr/>
          <p:nvPr/>
        </p:nvSpPr>
        <p:spPr>
          <a:xfrm>
            <a:off x="5300092" y="4572772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Государственная поддержка отдельных отраслей экономики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Рисунок 9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686A0464-D52B-308D-837B-C0AE780D82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73811" y="4693218"/>
            <a:ext cx="365554" cy="3655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5A1CEDC-5BF3-DE19-BFD5-7AECF7D1DC39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47766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EEF58-47AC-931A-25DB-180ECDDCC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E9B03B-BE87-3304-E369-A5ACD1EC2E2A}"/>
              </a:ext>
            </a:extLst>
          </p:cNvPr>
          <p:cNvSpPr txBox="1"/>
          <p:nvPr/>
        </p:nvSpPr>
        <p:spPr>
          <a:xfrm>
            <a:off x="627016" y="550177"/>
            <a:ext cx="9160580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ОРГАНИЗАЦИОННЫЕ ПРОБЛЕМЫ,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ПРЕПЯТСТВУЮЩИЕ РАЗВИТИЮ МУНИЦИПАЛЬНОГО ОБРАЗОВАНИЯ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09002972-2A83-B7CB-3C33-9226D2D723D3}"/>
              </a:ext>
            </a:extLst>
          </p:cNvPr>
          <p:cNvSpPr/>
          <p:nvPr/>
        </p:nvSpPr>
        <p:spPr>
          <a:xfrm>
            <a:off x="627017" y="163628"/>
            <a:ext cx="176995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организационные проблемы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5089B419-1364-9E3C-8921-876ED03EC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Скругленный прямоугольник 138">
            <a:extLst>
              <a:ext uri="{FF2B5EF4-FFF2-40B4-BE49-F238E27FC236}">
                <a16:creationId xmlns:a16="http://schemas.microsoft.com/office/drawing/2014/main" id="{56F40B34-93FA-6F53-6EDD-80B8615C98D9}"/>
              </a:ext>
            </a:extLst>
          </p:cNvPr>
          <p:cNvSpPr/>
          <p:nvPr/>
        </p:nvSpPr>
        <p:spPr>
          <a:xfrm>
            <a:off x="627014" y="3429000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высокий износ сетей теплоснабжения, водоснабжения</a:t>
            </a:r>
          </a:p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водоотведения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5" name="Скругленный прямоугольник 144">
            <a:extLst>
              <a:ext uri="{FF2B5EF4-FFF2-40B4-BE49-F238E27FC236}">
                <a16:creationId xmlns:a16="http://schemas.microsoft.com/office/drawing/2014/main" id="{A2D1DDE9-57E1-D977-7E4B-DD9915958E57}"/>
              </a:ext>
            </a:extLst>
          </p:cNvPr>
          <p:cNvSpPr/>
          <p:nvPr/>
        </p:nvSpPr>
        <p:spPr>
          <a:xfrm>
            <a:off x="3838669" y="1415322"/>
            <a:ext cx="2652665" cy="881552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большой объем бюрократических вопросов при реализации инвестиционного проекта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Скругленный прямоугольник 152">
            <a:extLst>
              <a:ext uri="{FF2B5EF4-FFF2-40B4-BE49-F238E27FC236}">
                <a16:creationId xmlns:a16="http://schemas.microsoft.com/office/drawing/2014/main" id="{5EBD4C2A-6D2C-D942-EEC0-ACB5C398F013}"/>
              </a:ext>
            </a:extLst>
          </p:cNvPr>
          <p:cNvSpPr/>
          <p:nvPr/>
        </p:nvSpPr>
        <p:spPr>
          <a:xfrm>
            <a:off x="2484354" y="3442776"/>
            <a:ext cx="1710000" cy="864000"/>
          </a:xfrm>
          <a:prstGeom prst="roundRect">
            <a:avLst>
              <a:gd name="adj" fmla="val 25638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инженерная инфраструктура</a:t>
            </a:r>
            <a:endParaRPr lang="x-none" b="1" dirty="0">
              <a:solidFill>
                <a:srgbClr val="B9B9B9"/>
              </a:solidFill>
            </a:endParaRPr>
          </a:p>
        </p:txBody>
      </p:sp>
      <p:sp>
        <p:nvSpPr>
          <p:cNvPr id="155" name="Скругленный прямоугольник 154">
            <a:extLst>
              <a:ext uri="{FF2B5EF4-FFF2-40B4-BE49-F238E27FC236}">
                <a16:creationId xmlns:a16="http://schemas.microsoft.com/office/drawing/2014/main" id="{00EB3BFF-115F-6D98-566B-64A8DA706088}"/>
              </a:ext>
            </a:extLst>
          </p:cNvPr>
          <p:cNvSpPr/>
          <p:nvPr/>
        </p:nvSpPr>
        <p:spPr>
          <a:xfrm>
            <a:off x="3486694" y="5470230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нехватка рабочих кадров            </a:t>
            </a:r>
          </a:p>
          <a:p>
            <a:pPr algn="ctr"/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kumimoji="0" lang="ru-RU" sz="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т.ч в медицинских, образовательных учреждениях района и производственных сферах</a:t>
            </a:r>
            <a:endParaRPr kumimoji="0" lang="x-none" sz="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8" name="Скругленный прямоугольник 157">
            <a:extLst>
              <a:ext uri="{FF2B5EF4-FFF2-40B4-BE49-F238E27FC236}">
                <a16:creationId xmlns:a16="http://schemas.microsoft.com/office/drawing/2014/main" id="{8DB03B7F-92D2-CA89-A77D-CA2007C69FE3}"/>
              </a:ext>
            </a:extLst>
          </p:cNvPr>
          <p:cNvSpPr/>
          <p:nvPr/>
        </p:nvSpPr>
        <p:spPr>
          <a:xfrm>
            <a:off x="4341694" y="2432825"/>
            <a:ext cx="1710000" cy="864000"/>
          </a:xfrm>
          <a:prstGeom prst="roundRect">
            <a:avLst>
              <a:gd name="adj" fmla="val 25638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x-none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бюрократические 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</a:t>
            </a:r>
            <a:r>
              <a:rPr kumimoji="0" lang="x-none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роблемы</a:t>
            </a:r>
            <a:endParaRPr kumimoji="0" lang="x-none" sz="1800" b="1" i="0" u="none" strike="noStrike" kern="1200" cap="none" spc="0" normalizeH="0" baseline="0" noProof="0" dirty="0">
              <a:ln>
                <a:noFill/>
              </a:ln>
              <a:solidFill>
                <a:srgbClr val="B9B9B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Скругленный прямоугольник 158">
            <a:extLst>
              <a:ext uri="{FF2B5EF4-FFF2-40B4-BE49-F238E27FC236}">
                <a16:creationId xmlns:a16="http://schemas.microsoft.com/office/drawing/2014/main" id="{19CD27D8-95D2-A274-3620-D7873362DF03}"/>
              </a:ext>
            </a:extLst>
          </p:cNvPr>
          <p:cNvSpPr/>
          <p:nvPr/>
        </p:nvSpPr>
        <p:spPr>
          <a:xfrm>
            <a:off x="4341694" y="3446552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100" b="1" dirty="0">
                <a:latin typeface="Arial" panose="020B0604020202020204" pitchFamily="34" charset="0"/>
                <a:cs typeface="Arial" panose="020B0604020202020204" pitchFamily="34" charset="0"/>
              </a:rPr>
              <a:t>ключевые направления</a:t>
            </a:r>
          </a:p>
        </p:txBody>
      </p:sp>
      <p:sp>
        <p:nvSpPr>
          <p:cNvPr id="160" name="Скругленный прямоугольник 159">
            <a:extLst>
              <a:ext uri="{FF2B5EF4-FFF2-40B4-BE49-F238E27FC236}">
                <a16:creationId xmlns:a16="http://schemas.microsoft.com/office/drawing/2014/main" id="{B845E215-0281-A9B4-EE5E-58E1C7DCEBDF}"/>
              </a:ext>
            </a:extLst>
          </p:cNvPr>
          <p:cNvSpPr/>
          <p:nvPr/>
        </p:nvSpPr>
        <p:spPr>
          <a:xfrm>
            <a:off x="4341694" y="4460279"/>
            <a:ext cx="1710000" cy="864000"/>
          </a:xfrm>
          <a:prstGeom prst="roundRect">
            <a:avLst>
              <a:gd name="adj" fmla="val 25638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x-none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кадровые проблемы</a:t>
            </a:r>
            <a:endParaRPr kumimoji="0" lang="x-none" sz="1800" b="1" i="0" u="none" strike="noStrike" kern="1200" cap="none" spc="0" normalizeH="0" baseline="0" noProof="0" dirty="0">
              <a:ln>
                <a:noFill/>
              </a:ln>
              <a:solidFill>
                <a:srgbClr val="B9B9B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Скругленный прямоугольник 160">
            <a:extLst>
              <a:ext uri="{FF2B5EF4-FFF2-40B4-BE49-F238E27FC236}">
                <a16:creationId xmlns:a16="http://schemas.microsoft.com/office/drawing/2014/main" id="{866BCB57-B8E4-574B-9073-E87633F936EE}"/>
              </a:ext>
            </a:extLst>
          </p:cNvPr>
          <p:cNvSpPr/>
          <p:nvPr/>
        </p:nvSpPr>
        <p:spPr>
          <a:xfrm>
            <a:off x="5344034" y="5474006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отток населения </a:t>
            </a:r>
          </a:p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большие города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5" name="Скругленный прямоугольник 164">
            <a:extLst>
              <a:ext uri="{FF2B5EF4-FFF2-40B4-BE49-F238E27FC236}">
                <a16:creationId xmlns:a16="http://schemas.microsoft.com/office/drawing/2014/main" id="{21378D77-1BB4-D404-B2C9-85AB3840D2E5}"/>
              </a:ext>
            </a:extLst>
          </p:cNvPr>
          <p:cNvSpPr/>
          <p:nvPr/>
        </p:nvSpPr>
        <p:spPr>
          <a:xfrm>
            <a:off x="6199034" y="3460328"/>
            <a:ext cx="1710000" cy="864000"/>
          </a:xfrm>
          <a:prstGeom prst="roundRect">
            <a:avLst>
              <a:gd name="adj" fmla="val 25638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x-none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технические проблемы</a:t>
            </a:r>
            <a:endParaRPr kumimoji="0" lang="x-none" sz="1800" b="1" i="0" u="none" strike="noStrike" kern="1200" cap="none" spc="0" normalizeH="0" baseline="0" noProof="0" dirty="0">
              <a:ln>
                <a:noFill/>
              </a:ln>
              <a:solidFill>
                <a:srgbClr val="B9B9B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Скругленный прямоугольник 170">
            <a:extLst>
              <a:ext uri="{FF2B5EF4-FFF2-40B4-BE49-F238E27FC236}">
                <a16:creationId xmlns:a16="http://schemas.microsoft.com/office/drawing/2014/main" id="{093EBC96-1DBE-96F7-5270-7960EF465678}"/>
              </a:ext>
            </a:extLst>
          </p:cNvPr>
          <p:cNvSpPr/>
          <p:nvPr/>
        </p:nvSpPr>
        <p:spPr>
          <a:xfrm>
            <a:off x="8056372" y="3460328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72000" rtlCol="0" anchor="ctr"/>
          <a:lstStyle/>
          <a:p>
            <a:pPr algn="ctr"/>
            <a:r>
              <a:rPr kumimoji="0" lang="ru-RU" sz="700" b="1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отсутствие эффективной </a:t>
            </a:r>
          </a:p>
          <a:p>
            <a:pPr algn="ctr"/>
            <a:r>
              <a:rPr kumimoji="0" lang="ru-RU" sz="700" b="1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коммуникации между представителями бизнеса                и администрацией МО </a:t>
            </a:r>
          </a:p>
          <a:p>
            <a:pPr algn="ctr"/>
            <a:endParaRPr lang="ru-RU" sz="5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kumimoji="0" lang="ru-RU" sz="600" b="1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т.ч. необходима регулярная рассылка информации о мерах поддержки                      со стороны администрации</a:t>
            </a:r>
            <a:endParaRPr kumimoji="0" lang="x-none" sz="600" b="1" i="0" u="none" strike="noStrike" kern="1200" cap="none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7C0825-8906-6602-ABCD-2F093B8A3C86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ОБРВАЗОВАНИЯ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30459329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1685A8-F7C3-F2BF-A0EF-3322004B2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902F0FF8-D7BC-5A90-66F8-7107F873E6F7}"/>
              </a:ext>
            </a:extLst>
          </p:cNvPr>
          <p:cNvSpPr/>
          <p:nvPr/>
        </p:nvSpPr>
        <p:spPr>
          <a:xfrm>
            <a:off x="554588" y="1957071"/>
            <a:ext cx="9208818" cy="3980005"/>
          </a:xfrm>
          <a:prstGeom prst="roundRect">
            <a:avLst>
              <a:gd name="adj" fmla="val 662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spc="-10">
                <a:latin typeface="Arial" panose="020B0604020202020204" pitchFamily="34" charset="0"/>
                <a:cs typeface="Arial" panose="020B0604020202020204" pitchFamily="34" charset="0"/>
              </a:rPr>
              <a:t>Развитие предпринимательства </a:t>
            </a:r>
            <a:endParaRPr lang="x-none" b="1" spc="-1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:a16="http://schemas.microsoft.com/office/drawing/2014/main" id="{B60799F1-804E-364B-47D8-EDF6921D55E8}"/>
              </a:ext>
            </a:extLst>
          </p:cNvPr>
          <p:cNvSpPr/>
          <p:nvPr/>
        </p:nvSpPr>
        <p:spPr>
          <a:xfrm>
            <a:off x="627016" y="1401546"/>
            <a:ext cx="9136399" cy="1152811"/>
          </a:xfrm>
          <a:prstGeom prst="roundRect">
            <a:avLst>
              <a:gd name="adj" fmla="val 22226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801194-F58F-7977-B5EA-4F2AA6D97899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ТОП-ДЕЙСТВИЯ АДМИНИСТРАЦИИ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543EF462-B3DD-138C-ECBD-CF021C82966A}"/>
              </a:ext>
            </a:extLst>
          </p:cNvPr>
          <p:cNvSpPr/>
          <p:nvPr/>
        </p:nvSpPr>
        <p:spPr>
          <a:xfrm>
            <a:off x="627017" y="163628"/>
            <a:ext cx="182121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ТОП-действия администрации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EFA8711-2121-28E9-9943-5434821F3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9796552C-74FE-ED3B-7943-D91A8138EC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146747"/>
              </p:ext>
            </p:extLst>
          </p:nvPr>
        </p:nvGraphicFramePr>
        <p:xfrm>
          <a:off x="627015" y="1376759"/>
          <a:ext cx="9136391" cy="4103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7862">
                  <a:extLst>
                    <a:ext uri="{9D8B030D-6E8A-4147-A177-3AD203B41FA5}">
                      <a16:colId xmlns:a16="http://schemas.microsoft.com/office/drawing/2014/main" val="3163916451"/>
                    </a:ext>
                  </a:extLst>
                </a:gridCol>
                <a:gridCol w="3087329">
                  <a:extLst>
                    <a:ext uri="{9D8B030D-6E8A-4147-A177-3AD203B41FA5}">
                      <a16:colId xmlns:a16="http://schemas.microsoft.com/office/drawing/2014/main" val="2399887350"/>
                    </a:ext>
                  </a:extLst>
                </a:gridCol>
                <a:gridCol w="806240">
                  <a:extLst>
                    <a:ext uri="{9D8B030D-6E8A-4147-A177-3AD203B41FA5}">
                      <a16:colId xmlns:a16="http://schemas.microsoft.com/office/drawing/2014/main" val="223652072"/>
                    </a:ext>
                  </a:extLst>
                </a:gridCol>
                <a:gridCol w="806240">
                  <a:extLst>
                    <a:ext uri="{9D8B030D-6E8A-4147-A177-3AD203B41FA5}">
                      <a16:colId xmlns:a16="http://schemas.microsoft.com/office/drawing/2014/main" val="4045926532"/>
                    </a:ext>
                  </a:extLst>
                </a:gridCol>
                <a:gridCol w="806240">
                  <a:extLst>
                    <a:ext uri="{9D8B030D-6E8A-4147-A177-3AD203B41FA5}">
                      <a16:colId xmlns:a16="http://schemas.microsoft.com/office/drawing/2014/main" val="3825271456"/>
                    </a:ext>
                  </a:extLst>
                </a:gridCol>
                <a:gridCol w="806240">
                  <a:extLst>
                    <a:ext uri="{9D8B030D-6E8A-4147-A177-3AD203B41FA5}">
                      <a16:colId xmlns:a16="http://schemas.microsoft.com/office/drawing/2014/main" val="4168060387"/>
                    </a:ext>
                  </a:extLst>
                </a:gridCol>
                <a:gridCol w="806240">
                  <a:extLst>
                    <a:ext uri="{9D8B030D-6E8A-4147-A177-3AD203B41FA5}">
                      <a16:colId xmlns:a16="http://schemas.microsoft.com/office/drawing/2014/main" val="4156422326"/>
                    </a:ext>
                  </a:extLst>
                </a:gridCol>
              </a:tblGrid>
              <a:tr h="791896"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СФЕРА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ДЕЙСТВИЯ АДМИНИСТРАЦИИ</a:t>
                      </a: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ОЧЕРЁДНОСТЬ</a:t>
                      </a:r>
                    </a:p>
                  </a:txBody>
                  <a:tcPr marL="0" marR="0" marT="216000" marB="21600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ВАЖНОСТЬ</a:t>
                      </a:r>
                      <a:r>
                        <a:rPr lang="en-US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СТОИМОСТЬ</a:t>
                      </a:r>
                      <a:r>
                        <a:rPr lang="en-US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ВРЕМЯ</a:t>
                      </a:r>
                      <a:r>
                        <a:rPr lang="en-US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ИТОГОВЫЙ </a:t>
                      </a:r>
                    </a:p>
                    <a:p>
                      <a:pPr algn="ctr"/>
                      <a:r>
                        <a:rPr lang="ru-RU" sz="7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БАЛЛ</a:t>
                      </a:r>
                      <a:endParaRPr lang="x-none" sz="7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0895412"/>
                  </a:ext>
                </a:extLst>
              </a:tr>
              <a:tr h="411071">
                <a:tc rowSpan="2"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Нивелирование угрозы выбора инвестором другого муниципального образования 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76000" marR="144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Использование буклетов и других информационных материалов для презентации сильных сторон и возможностей МО перед потенциальными инвесторами</a:t>
                      </a:r>
                      <a:endParaRPr lang="x-none" sz="7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108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ТОП-1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1925131"/>
                  </a:ext>
                </a:extLst>
              </a:tr>
              <a:tr h="433674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каналов информирования: модернизация сайта, использование профильных ресурсов для информирования               о площадках, публикация рекламных и иных материалов                  на популярных интернет-ресурсах </a:t>
                      </a:r>
                      <a:endParaRPr lang="x-none" sz="7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108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solidFill>
                            <a:srgbClr val="B1C1E4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ТОП-2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028609"/>
                  </a:ext>
                </a:extLst>
              </a:tr>
              <a:tr h="411071">
                <a:tc rowSpan="2"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Кадровые проблемы 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76000" marR="144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Организация регулярных встреч и мастер-классов предприятий      со школьниками для популяризации рабочих специальностей</a:t>
                      </a:r>
                      <a:endParaRPr lang="x-none" sz="7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10800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ТОП-1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48693"/>
                  </a:ext>
                </a:extLst>
              </a:tr>
              <a:tr h="411071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Участие в программах «Земский доктор», «Сельский фельдшер» , «Земский учитель», «Комплексное развитие сельских территорий» </a:t>
                      </a:r>
                    </a:p>
                  </a:txBody>
                  <a:tcPr marL="180000" marR="108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solidFill>
                            <a:srgbClr val="B1C1E4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ТОП-2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506195"/>
                  </a:ext>
                </a:extLst>
              </a:tr>
              <a:tr h="411071">
                <a:tc rowSpan="2"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туризма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76000" marR="144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Привлечение потенциальных инвесторов для участия в развитии туризма</a:t>
                      </a:r>
                      <a:endParaRPr lang="x-none" sz="7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10800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ТОП-1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x-none" sz="900" b="1" i="0" dirty="0">
                        <a:solidFill>
                          <a:srgbClr val="4756A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485187"/>
                  </a:ext>
                </a:extLst>
              </a:tr>
              <a:tr h="411071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Организация ежегодных фестивалей с целью сохранения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развития культурного наследия района </a:t>
                      </a:r>
                      <a:endParaRPr lang="x-none" sz="7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108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solidFill>
                            <a:srgbClr val="B1C1E4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ТОП-2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0584461"/>
                  </a:ext>
                </a:extLst>
              </a:tr>
              <a:tr h="411071">
                <a:tc rowSpan="2"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предпринимательства 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76000" marR="144000" marT="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Регулярная рассылка информации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 мерах поддержки со стороны администрации </a:t>
                      </a:r>
                      <a:endParaRPr lang="x-none" sz="7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10800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ТОП-1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solidFill>
                            <a:srgbClr val="4756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837612"/>
                  </a:ext>
                </a:extLst>
              </a:tr>
              <a:tr h="411071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Активная работа с КАУ «Алтайский центр инвестиций и развития»  по созданию новых проектов и привлечению инвесторов </a:t>
                      </a:r>
                      <a:endParaRPr lang="x-none" sz="7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108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solidFill>
                            <a:srgbClr val="B1C1E4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ТОП-2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254834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2932AFF-147C-5FDA-DA20-2C7ABF841BA5}"/>
              </a:ext>
            </a:extLst>
          </p:cNvPr>
          <p:cNvSpPr txBox="1"/>
          <p:nvPr/>
        </p:nvSpPr>
        <p:spPr>
          <a:xfrm>
            <a:off x="632590" y="6365207"/>
            <a:ext cx="2468830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*5-наибольшая важность, 1-наименьшая важность</a:t>
            </a:r>
            <a:endParaRPr lang="x-none" sz="600" i="1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4454FF-6D6D-90E8-E247-1CEA8F55051C}"/>
              </a:ext>
            </a:extLst>
          </p:cNvPr>
          <p:cNvSpPr txBox="1"/>
          <p:nvPr/>
        </p:nvSpPr>
        <p:spPr>
          <a:xfrm>
            <a:off x="2738475" y="6361827"/>
            <a:ext cx="3120999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**5-наименьшая стоимость/время, 1-наибольшая стоимость/время </a:t>
            </a:r>
            <a:endParaRPr lang="x-none" sz="600" i="1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 descr="Портфель со сплошной заливкой">
            <a:extLst>
              <a:ext uri="{FF2B5EF4-FFF2-40B4-BE49-F238E27FC236}">
                <a16:creationId xmlns:a16="http://schemas.microsoft.com/office/drawing/2014/main" id="{28B91FD6-9663-B8E1-51F5-BE4E4F3AB1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5689" y="4881980"/>
            <a:ext cx="360000" cy="360000"/>
          </a:xfrm>
          <a:prstGeom prst="rect">
            <a:avLst/>
          </a:prstGeom>
        </p:spPr>
      </p:pic>
      <p:pic>
        <p:nvPicPr>
          <p:cNvPr id="15" name="Рисунок 14" descr="Отменить подписку со сплошной заливкой">
            <a:extLst>
              <a:ext uri="{FF2B5EF4-FFF2-40B4-BE49-F238E27FC236}">
                <a16:creationId xmlns:a16="http://schemas.microsoft.com/office/drawing/2014/main" id="{00D33911-5205-12C3-2F51-5E9A779E98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3252" y="3182381"/>
            <a:ext cx="360000" cy="360000"/>
          </a:xfrm>
          <a:prstGeom prst="rect">
            <a:avLst/>
          </a:prstGeom>
        </p:spPr>
      </p:pic>
      <p:pic>
        <p:nvPicPr>
          <p:cNvPr id="16" name="Рисунок 15" descr="Камера со сплошной заливкой">
            <a:extLst>
              <a:ext uri="{FF2B5EF4-FFF2-40B4-BE49-F238E27FC236}">
                <a16:creationId xmlns:a16="http://schemas.microsoft.com/office/drawing/2014/main" id="{9DF8632B-D878-E41E-A5A6-AD86220689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5890" y="4047888"/>
            <a:ext cx="360000" cy="3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EE145C-8146-AFE7-D91E-14BC5C57D4A1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pic>
        <p:nvPicPr>
          <p:cNvPr id="17" name="Рисунок 16" descr="Щит со сплошной заливкой">
            <a:extLst>
              <a:ext uri="{FF2B5EF4-FFF2-40B4-BE49-F238E27FC236}">
                <a16:creationId xmlns:a16="http://schemas.microsoft.com/office/drawing/2014/main" id="{E30D36B0-2FC1-76F1-1183-CBEA4971EA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53252" y="2346962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37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764D62F-467F-93C4-0D21-78D376D4E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1C1E4">
                <a:tint val="45000"/>
                <a:satMod val="400000"/>
              </a:srgbClr>
            </a:duotone>
          </a:blip>
          <a:srcRect t="18453" b="18453"/>
          <a:stretch/>
        </p:blipFill>
        <p:spPr bwMode="auto">
          <a:xfrm>
            <a:off x="627015" y="1256553"/>
            <a:ext cx="8299702" cy="3224912"/>
          </a:xfrm>
          <a:custGeom>
            <a:avLst/>
            <a:gdLst>
              <a:gd name="connsiteX0" fmla="*/ 229480 w 6888719"/>
              <a:gd name="connsiteY0" fmla="*/ 0 h 2896381"/>
              <a:gd name="connsiteX1" fmla="*/ 6659239 w 6888719"/>
              <a:gd name="connsiteY1" fmla="*/ 0 h 2896381"/>
              <a:gd name="connsiteX2" fmla="*/ 6888719 w 6888719"/>
              <a:gd name="connsiteY2" fmla="*/ 229480 h 2896381"/>
              <a:gd name="connsiteX3" fmla="*/ 6888719 w 6888719"/>
              <a:gd name="connsiteY3" fmla="*/ 2666901 h 2896381"/>
              <a:gd name="connsiteX4" fmla="*/ 6659239 w 6888719"/>
              <a:gd name="connsiteY4" fmla="*/ 2896381 h 2896381"/>
              <a:gd name="connsiteX5" fmla="*/ 229480 w 6888719"/>
              <a:gd name="connsiteY5" fmla="*/ 2896381 h 2896381"/>
              <a:gd name="connsiteX6" fmla="*/ 0 w 6888719"/>
              <a:gd name="connsiteY6" fmla="*/ 2666901 h 2896381"/>
              <a:gd name="connsiteX7" fmla="*/ 0 w 6888719"/>
              <a:gd name="connsiteY7" fmla="*/ 229480 h 2896381"/>
              <a:gd name="connsiteX8" fmla="*/ 229480 w 6888719"/>
              <a:gd name="connsiteY8" fmla="*/ 0 h 2896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88719" h="2896381">
                <a:moveTo>
                  <a:pt x="229480" y="0"/>
                </a:moveTo>
                <a:lnTo>
                  <a:pt x="6659239" y="0"/>
                </a:lnTo>
                <a:cubicBezTo>
                  <a:pt x="6785977" y="0"/>
                  <a:pt x="6888719" y="102742"/>
                  <a:pt x="6888719" y="229480"/>
                </a:cubicBezTo>
                <a:lnTo>
                  <a:pt x="6888719" y="2666901"/>
                </a:lnTo>
                <a:cubicBezTo>
                  <a:pt x="6888719" y="2793639"/>
                  <a:pt x="6785977" y="2896381"/>
                  <a:pt x="6659239" y="2896381"/>
                </a:cubicBezTo>
                <a:lnTo>
                  <a:pt x="229480" y="2896381"/>
                </a:lnTo>
                <a:cubicBezTo>
                  <a:pt x="102742" y="2896381"/>
                  <a:pt x="0" y="2793639"/>
                  <a:pt x="0" y="2666901"/>
                </a:cubicBezTo>
                <a:lnTo>
                  <a:pt x="0" y="229480"/>
                </a:lnTo>
                <a:cubicBezTo>
                  <a:pt x="0" y="102742"/>
                  <a:pt x="102742" y="0"/>
                  <a:pt x="2294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4880597"/>
            <a:ext cx="7317882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МЕХАНИЗМЫ РЕАЛИЗАЦИИ ИНВЕСТИЦИОННОГО ПРОФИЛЯ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6F042B-F806-E7F7-6B04-2A127801F6D0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1519892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49A0D2-0039-5241-13CE-AA046594A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B0BF2B5B-D07E-4C64-A867-D2A033F8E587}"/>
              </a:ext>
            </a:extLst>
          </p:cNvPr>
          <p:cNvSpPr/>
          <p:nvPr/>
        </p:nvSpPr>
        <p:spPr>
          <a:xfrm>
            <a:off x="627015" y="1956987"/>
            <a:ext cx="9136390" cy="3250581"/>
          </a:xfrm>
          <a:prstGeom prst="roundRect">
            <a:avLst>
              <a:gd name="adj" fmla="val 662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:a16="http://schemas.microsoft.com/office/drawing/2014/main" id="{8AB45174-ADCB-CCB8-91FD-0B8FE60A37FB}"/>
              </a:ext>
            </a:extLst>
          </p:cNvPr>
          <p:cNvSpPr/>
          <p:nvPr/>
        </p:nvSpPr>
        <p:spPr>
          <a:xfrm>
            <a:off x="627016" y="1401546"/>
            <a:ext cx="9136399" cy="1152811"/>
          </a:xfrm>
          <a:prstGeom prst="roundRect">
            <a:avLst>
              <a:gd name="adj" fmla="val 22226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EBCFC9-2094-4D30-5E88-AD2AAC9910B5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ОРГАНИЗАЦИИ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47F25DC1-0EF0-8FCE-EC12-BF13D24215FF}"/>
              </a:ext>
            </a:extLst>
          </p:cNvPr>
          <p:cNvSpPr/>
          <p:nvPr/>
        </p:nvSpPr>
        <p:spPr>
          <a:xfrm>
            <a:off x="627017" y="163628"/>
            <a:ext cx="147610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организации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E161D04-B6AE-6DB3-3015-74CAE5E93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5F0312A7-08F5-BB4E-B2B0-C7A184546B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510444"/>
              </p:ext>
            </p:extLst>
          </p:nvPr>
        </p:nvGraphicFramePr>
        <p:xfrm>
          <a:off x="627015" y="1376762"/>
          <a:ext cx="9266990" cy="47817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3525">
                  <a:extLst>
                    <a:ext uri="{9D8B030D-6E8A-4147-A177-3AD203B41FA5}">
                      <a16:colId xmlns:a16="http://schemas.microsoft.com/office/drawing/2014/main" val="3163916451"/>
                    </a:ext>
                  </a:extLst>
                </a:gridCol>
                <a:gridCol w="3142925">
                  <a:extLst>
                    <a:ext uri="{9D8B030D-6E8A-4147-A177-3AD203B41FA5}">
                      <a16:colId xmlns:a16="http://schemas.microsoft.com/office/drawing/2014/main" val="2399887350"/>
                    </a:ext>
                  </a:extLst>
                </a:gridCol>
                <a:gridCol w="1425270">
                  <a:extLst>
                    <a:ext uri="{9D8B030D-6E8A-4147-A177-3AD203B41FA5}">
                      <a16:colId xmlns:a16="http://schemas.microsoft.com/office/drawing/2014/main" val="223652072"/>
                    </a:ext>
                  </a:extLst>
                </a:gridCol>
                <a:gridCol w="1425270">
                  <a:extLst>
                    <a:ext uri="{9D8B030D-6E8A-4147-A177-3AD203B41FA5}">
                      <a16:colId xmlns:a16="http://schemas.microsoft.com/office/drawing/2014/main" val="4168060387"/>
                    </a:ext>
                  </a:extLst>
                </a:gridCol>
              </a:tblGrid>
              <a:tr h="804102"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КОМПАНИИ 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СФЕРА ДЕЯТЕЛЬНОСТИ</a:t>
                      </a: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ВЫРУЧКА </a:t>
                      </a:r>
                    </a:p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 руб.</a:t>
                      </a: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РАБОЧИЕ </a:t>
                      </a:r>
                    </a:p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чел.</a:t>
                      </a:r>
                    </a:p>
                  </a:txBody>
                  <a:tcPr marL="0" marR="0" marT="216000" marB="21600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0895412"/>
                  </a:ext>
                </a:extLst>
              </a:tr>
              <a:tr h="39273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«Золото Курьи»</a:t>
                      </a: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Добыча руд и песков драгоценных металлов (золота, серебра и металлов платиновой группы)</a:t>
                      </a: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705,2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183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187201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АО «Колыванский камнерезный завод  им. И.И. Ползунова»</a:t>
                      </a: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Обработка камня, изготовление художественных и строительных изделий из камня (вазы, чаши, фонтаны, камины, торшеры)</a:t>
                      </a: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47,1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1925131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МКП  «Курьинское коммунальное хозяйство»</a:t>
                      </a: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Производство пара и горячей воды (тепловой энергии)</a:t>
                      </a: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28,3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485187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«Мир»</a:t>
                      </a: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Смешанное сельское хозяйство</a:t>
                      </a: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29,2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1482407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«Рассвет»</a:t>
                      </a: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Выращивание зерновых, зернобобовых и семян масляничных культур</a:t>
                      </a: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0459432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</a:t>
                      </a:r>
                      <a:r>
                        <a:rPr lang="ru-RU" sz="900" b="1" i="0" spc="-1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Агромечта</a:t>
                      </a:r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Выращивание зерновых культур</a:t>
                      </a: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101,6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0183076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«Коррида»</a:t>
                      </a: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Производство мяса; выращивание зерновых, зернобобовых и семян масляничных культур; разведение лошадей</a:t>
                      </a: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107,4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08575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F127894-A823-802A-D158-07CFF374686A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2848563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90561-299F-E9EE-5D3B-1789FBF90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Скругленный прямоугольник 40">
            <a:extLst>
              <a:ext uri="{FF2B5EF4-FFF2-40B4-BE49-F238E27FC236}">
                <a16:creationId xmlns:a16="http://schemas.microsoft.com/office/drawing/2014/main" id="{BA19B2A8-7E6D-4C86-13F9-15D2E361B4EA}"/>
              </a:ext>
            </a:extLst>
          </p:cNvPr>
          <p:cNvSpPr/>
          <p:nvPr/>
        </p:nvSpPr>
        <p:spPr>
          <a:xfrm>
            <a:off x="5289747" y="4091991"/>
            <a:ext cx="4424621" cy="1080373"/>
          </a:xfrm>
          <a:prstGeom prst="roundRect">
            <a:avLst>
              <a:gd name="adj" fmla="val 10047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tlCol="0" anchor="t"/>
          <a:lstStyle/>
          <a:p>
            <a:pPr marL="171450" marR="0" lvl="0" indent="-17145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Художественные изделия</a:t>
            </a:r>
            <a:endParaRPr kumimoji="0" lang="ru-RU" sz="11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Плита облицовочная</a:t>
            </a:r>
          </a:p>
          <a:p>
            <a:pPr marL="171450" marR="0" lvl="0" indent="-17145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11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Плита надгробная </a:t>
            </a:r>
            <a:endParaRPr kumimoji="0" lang="ru-RU" sz="9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x-none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5FA551-47AC-2027-DF9E-6DA2996BE9D6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КЛЮЧЕВЫЕ КОМПЕТЕНЦИИ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27C5DB63-4410-D25C-57F0-6E55622C7C8B}"/>
              </a:ext>
            </a:extLst>
          </p:cNvPr>
          <p:cNvSpPr/>
          <p:nvPr/>
        </p:nvSpPr>
        <p:spPr>
          <a:xfrm>
            <a:off x="627017" y="163628"/>
            <a:ext cx="150353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ключевые компетенции</a:t>
            </a: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42BCB5DB-C510-B5B8-EB9A-765661F021D1}"/>
              </a:ext>
            </a:extLst>
          </p:cNvPr>
          <p:cNvSpPr/>
          <p:nvPr/>
        </p:nvSpPr>
        <p:spPr>
          <a:xfrm>
            <a:off x="627009" y="1310278"/>
            <a:ext cx="4497842" cy="866865"/>
          </a:xfrm>
          <a:prstGeom prst="roundRect">
            <a:avLst>
              <a:gd name="adj" fmla="val 262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Ins="720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ООО «Золото Курьи»</a:t>
            </a:r>
            <a:endParaRPr kumimoji="0" lang="ru-RU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6F4E5C5E-6BED-2771-4330-DDA765ACD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2489CA34-5BEB-8A6F-06C5-F5487AAD713D}"/>
              </a:ext>
            </a:extLst>
          </p:cNvPr>
          <p:cNvSpPr/>
          <p:nvPr/>
        </p:nvSpPr>
        <p:spPr>
          <a:xfrm>
            <a:off x="700230" y="4091990"/>
            <a:ext cx="4424621" cy="1080373"/>
          </a:xfrm>
          <a:prstGeom prst="roundRect">
            <a:avLst>
              <a:gd name="adj" fmla="val 10047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tlCol="0" anchor="t"/>
          <a:lstStyle/>
          <a:p>
            <a:pPr marL="171450" marR="0" lvl="0" indent="-17145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Добыча золота 155 кг в год</a:t>
            </a:r>
            <a:endParaRPr kumimoji="0" lang="ru-RU" sz="11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Добыча серебра 888 кг в год</a:t>
            </a:r>
          </a:p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AE43559E-585B-73F2-B81C-293EA77A378C}"/>
              </a:ext>
            </a:extLst>
          </p:cNvPr>
          <p:cNvSpPr/>
          <p:nvPr/>
        </p:nvSpPr>
        <p:spPr>
          <a:xfrm>
            <a:off x="5289747" y="1310278"/>
            <a:ext cx="4497850" cy="866865"/>
          </a:xfrm>
          <a:prstGeom prst="roundRect">
            <a:avLst>
              <a:gd name="adj" fmla="val 262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Ins="720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АО « Колыванский камнерезный    завод им. И.И. Ползунова»</a:t>
            </a:r>
            <a:endParaRPr lang="ru-RU" sz="9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кругленный прямоугольник 27">
            <a:extLst>
              <a:ext uri="{FF2B5EF4-FFF2-40B4-BE49-F238E27FC236}">
                <a16:creationId xmlns:a16="http://schemas.microsoft.com/office/drawing/2014/main" id="{E1265C1A-14DC-3BDC-9FFD-A3FD825A9C3C}"/>
              </a:ext>
            </a:extLst>
          </p:cNvPr>
          <p:cNvSpPr/>
          <p:nvPr/>
        </p:nvSpPr>
        <p:spPr>
          <a:xfrm>
            <a:off x="627009" y="2268097"/>
            <a:ext cx="4497842" cy="925318"/>
          </a:xfrm>
          <a:prstGeom prst="roundRect">
            <a:avLst>
              <a:gd name="adj" fmla="val 262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рынке 16 лет</a:t>
            </a: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2603C95-6E10-6D91-D725-80437CE13FAE}"/>
              </a:ext>
            </a:extLst>
          </p:cNvPr>
          <p:cNvSpPr/>
          <p:nvPr/>
        </p:nvSpPr>
        <p:spPr>
          <a:xfrm>
            <a:off x="5289747" y="2294836"/>
            <a:ext cx="4497842" cy="435919"/>
          </a:xfrm>
          <a:prstGeom prst="roundRect">
            <a:avLst>
              <a:gd name="adj" fmla="val 262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рынке 26 лет</a:t>
            </a:r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:a16="http://schemas.microsoft.com/office/drawing/2014/main" id="{9C00D7DA-3BDD-EBCD-4219-D20983AF0ED0}"/>
              </a:ext>
            </a:extLst>
          </p:cNvPr>
          <p:cNvSpPr/>
          <p:nvPr/>
        </p:nvSpPr>
        <p:spPr>
          <a:xfrm>
            <a:off x="627009" y="3369873"/>
            <a:ext cx="4497842" cy="599138"/>
          </a:xfrm>
          <a:prstGeom prst="roundRect">
            <a:avLst>
              <a:gd name="adj" fmla="val 262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 algn="ctr">
              <a:defRPr/>
            </a:pP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Добыча золота и серебра</a:t>
            </a:r>
            <a:r>
              <a:rPr lang="ru-RU" sz="900" i="1" dirty="0"/>
              <a:t>25% жирности, масло крестьянское сладкосливочное несоленое 72% жирности</a:t>
            </a:r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Скругленный прямоугольник 37">
            <a:extLst>
              <a:ext uri="{FF2B5EF4-FFF2-40B4-BE49-F238E27FC236}">
                <a16:creationId xmlns:a16="http://schemas.microsoft.com/office/drawing/2014/main" id="{F2BDC7A8-D16D-712D-09B3-015B8842E731}"/>
              </a:ext>
            </a:extLst>
          </p:cNvPr>
          <p:cNvSpPr/>
          <p:nvPr/>
        </p:nvSpPr>
        <p:spPr>
          <a:xfrm>
            <a:off x="5289746" y="2893845"/>
            <a:ext cx="4461231" cy="999145"/>
          </a:xfrm>
          <a:prstGeom prst="roundRect">
            <a:avLst>
              <a:gd name="adj" fmla="val 262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Изготовление изделий</a:t>
            </a:r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1448E8-E087-7CFF-1736-EA4126F6B60E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31271" y="56819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63012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DCAE4DF3-4069-426F-765E-1A32C16EE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Скругленный прямоугольник 249">
            <a:extLst>
              <a:ext uri="{FF2B5EF4-FFF2-40B4-BE49-F238E27FC236}">
                <a16:creationId xmlns:a16="http://schemas.microsoft.com/office/drawing/2014/main" id="{A7D13D97-88D9-27E6-6C22-29FB7739103F}"/>
              </a:ext>
            </a:extLst>
          </p:cNvPr>
          <p:cNvSpPr/>
          <p:nvPr/>
        </p:nvSpPr>
        <p:spPr>
          <a:xfrm>
            <a:off x="7598612" y="1376762"/>
            <a:ext cx="2195999" cy="775596"/>
          </a:xfrm>
          <a:prstGeom prst="roundRect">
            <a:avLst>
              <a:gd name="adj" fmla="val 2907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РЕЗУЛЬТАТЫ</a:t>
            </a:r>
            <a:endParaRPr kumimoji="0" lang="x-none" sz="1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09EC2F-CF31-786D-D4D8-C17159FE658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СПЕЦИАЛИЗАЦИЯ РАЙОНА И ТРЕНДЫ РАЗВИТИЯ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4F7A3946-1845-FA66-5792-4AAE01563317}"/>
              </a:ext>
            </a:extLst>
          </p:cNvPr>
          <p:cNvSpPr/>
          <p:nvPr/>
        </p:nvSpPr>
        <p:spPr>
          <a:xfrm>
            <a:off x="627017" y="163628"/>
            <a:ext cx="143038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специализация округа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9BF11437-93BC-C50D-E4F1-D7C848057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8DFD040F-E768-5ADE-B5B2-62A957EAB713}"/>
              </a:ext>
            </a:extLst>
          </p:cNvPr>
          <p:cNvSpPr/>
          <p:nvPr/>
        </p:nvSpPr>
        <p:spPr>
          <a:xfrm>
            <a:off x="627016" y="1376762"/>
            <a:ext cx="2195999" cy="775596"/>
          </a:xfrm>
          <a:prstGeom prst="roundRect">
            <a:avLst>
              <a:gd name="adj" fmla="val 2907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СПЕЦИАЛИЗАЦИЯ</a:t>
            </a:r>
            <a:endParaRPr lang="x-none" dirty="0">
              <a:solidFill>
                <a:srgbClr val="4756A0"/>
              </a:solidFill>
            </a:endParaRPr>
          </a:p>
        </p:txBody>
      </p:sp>
      <p:sp>
        <p:nvSpPr>
          <p:cNvPr id="180" name="Скругленный прямоугольник 179">
            <a:extLst>
              <a:ext uri="{FF2B5EF4-FFF2-40B4-BE49-F238E27FC236}">
                <a16:creationId xmlns:a16="http://schemas.microsoft.com/office/drawing/2014/main" id="{E892DF85-E276-19EC-9AE4-EDF25C1DD3F8}"/>
              </a:ext>
            </a:extLst>
          </p:cNvPr>
          <p:cNvSpPr/>
          <p:nvPr/>
        </p:nvSpPr>
        <p:spPr>
          <a:xfrm>
            <a:off x="2954593" y="1376762"/>
            <a:ext cx="2195999" cy="775596"/>
          </a:xfrm>
          <a:prstGeom prst="roundRect">
            <a:avLst>
              <a:gd name="adj" fmla="val 2907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ТРЕНД</a:t>
            </a:r>
            <a:endParaRPr kumimoji="0" lang="x-none" sz="1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2" name="Скругленный прямоугольник 221">
            <a:extLst>
              <a:ext uri="{FF2B5EF4-FFF2-40B4-BE49-F238E27FC236}">
                <a16:creationId xmlns:a16="http://schemas.microsoft.com/office/drawing/2014/main" id="{11A4B8E0-BDA8-FF6A-9BD0-97F7BBC9403A}"/>
              </a:ext>
            </a:extLst>
          </p:cNvPr>
          <p:cNvSpPr/>
          <p:nvPr/>
        </p:nvSpPr>
        <p:spPr>
          <a:xfrm>
            <a:off x="5276603" y="1381370"/>
            <a:ext cx="2195999" cy="775596"/>
          </a:xfrm>
          <a:prstGeom prst="roundRect">
            <a:avLst>
              <a:gd name="adj" fmla="val 2907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ЭФФЕКТЫ</a:t>
            </a:r>
            <a:endParaRPr kumimoji="0" lang="x-none" sz="1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C02EF7BD-C028-6329-5305-8F88F1AC95F6}"/>
              </a:ext>
            </a:extLst>
          </p:cNvPr>
          <p:cNvSpPr/>
          <p:nvPr/>
        </p:nvSpPr>
        <p:spPr>
          <a:xfrm>
            <a:off x="621447" y="226182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ПРОМЫШЛЕННОЕ  ПРОИЗВОДСТВО</a:t>
            </a:r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7BE4B10B-9BE5-5535-7DC1-84A76C3E4FF9}"/>
              </a:ext>
            </a:extLst>
          </p:cNvPr>
          <p:cNvSpPr/>
          <p:nvPr/>
        </p:nvSpPr>
        <p:spPr>
          <a:xfrm>
            <a:off x="2954593" y="226182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Модернизация и техническое перевооружение производства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>
            <a:extLst>
              <a:ext uri="{FF2B5EF4-FFF2-40B4-BE49-F238E27FC236}">
                <a16:creationId xmlns:a16="http://schemas.microsoft.com/office/drawing/2014/main" id="{9CD9B1A4-5B87-CACD-4C89-1F5A2879F8A7}"/>
              </a:ext>
            </a:extLst>
          </p:cNvPr>
          <p:cNvSpPr/>
          <p:nvPr/>
        </p:nvSpPr>
        <p:spPr>
          <a:xfrm>
            <a:off x="2954593" y="3307294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следование концепции устойчивого развития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:a16="http://schemas.microsoft.com/office/drawing/2014/main" id="{451F4428-9FCA-5063-D656-8F80EF03FD67}"/>
              </a:ext>
            </a:extLst>
          </p:cNvPr>
          <p:cNvSpPr/>
          <p:nvPr/>
        </p:nvSpPr>
        <p:spPr>
          <a:xfrm>
            <a:off x="2954593" y="4352762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всестороннее развитие туризма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>
            <a:extLst>
              <a:ext uri="{FF2B5EF4-FFF2-40B4-BE49-F238E27FC236}">
                <a16:creationId xmlns:a16="http://schemas.microsoft.com/office/drawing/2014/main" id="{FC8CF6C8-81DD-8B71-71E1-5A623F4AF195}"/>
              </a:ext>
            </a:extLst>
          </p:cNvPr>
          <p:cNvSpPr/>
          <p:nvPr/>
        </p:nvSpPr>
        <p:spPr>
          <a:xfrm>
            <a:off x="2954593" y="5398230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устойчивое формирование спроса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>
            <a:extLst>
              <a:ext uri="{FF2B5EF4-FFF2-40B4-BE49-F238E27FC236}">
                <a16:creationId xmlns:a16="http://schemas.microsoft.com/office/drawing/2014/main" id="{446787C7-71E0-4401-A234-F9D01230A173}"/>
              </a:ext>
            </a:extLst>
          </p:cNvPr>
          <p:cNvSpPr/>
          <p:nvPr/>
        </p:nvSpPr>
        <p:spPr>
          <a:xfrm>
            <a:off x="5287739" y="226182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Повышение технологичности производства и функциональности оборудования и машин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E4CA7EB7-C354-EF11-6D62-CF3433AAF3E7}"/>
              </a:ext>
            </a:extLst>
          </p:cNvPr>
          <p:cNvSpPr/>
          <p:nvPr/>
        </p:nvSpPr>
        <p:spPr>
          <a:xfrm>
            <a:off x="5287739" y="3307294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увеличение объемов производства сельскохозяйственной продукции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id="{39C3BFB0-AC8C-DC51-95F1-FC5B2E117CFA}"/>
              </a:ext>
            </a:extLst>
          </p:cNvPr>
          <p:cNvSpPr/>
          <p:nvPr/>
        </p:nvSpPr>
        <p:spPr>
          <a:xfrm>
            <a:off x="5287739" y="4352762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рост популярности района, а также увеличение интереса трудоспособного  населения к работе в местных организациях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02194ADC-533C-CC03-C944-087B4BB49763}"/>
              </a:ext>
            </a:extLst>
          </p:cNvPr>
          <p:cNvSpPr/>
          <p:nvPr/>
        </p:nvSpPr>
        <p:spPr>
          <a:xfrm>
            <a:off x="5287739" y="5369804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рост количества объектов  потребительского рынка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>
            <a:extLst>
              <a:ext uri="{FF2B5EF4-FFF2-40B4-BE49-F238E27FC236}">
                <a16:creationId xmlns:a16="http://schemas.microsoft.com/office/drawing/2014/main" id="{620A350A-0C83-6169-7BB7-91190AAC56AA}"/>
              </a:ext>
            </a:extLst>
          </p:cNvPr>
          <p:cNvSpPr/>
          <p:nvPr/>
        </p:nvSpPr>
        <p:spPr>
          <a:xfrm>
            <a:off x="7620885" y="226182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" rtlCol="0" anchor="ctr"/>
          <a:lstStyle/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рост объёмов производства                  и доходов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усиление позиции местных предприятий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создание новых рабочих мест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>
            <a:extLst>
              <a:ext uri="{FF2B5EF4-FFF2-40B4-BE49-F238E27FC236}">
                <a16:creationId xmlns:a16="http://schemas.microsoft.com/office/drawing/2014/main" id="{5E94A2F5-2793-E16F-26F2-58AAB470AE7B}"/>
              </a:ext>
            </a:extLst>
          </p:cNvPr>
          <p:cNvSpPr/>
          <p:nvPr/>
        </p:nvSpPr>
        <p:spPr>
          <a:xfrm>
            <a:off x="7620885" y="3307294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рост объёмов производства                  и доходов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усиление позиции местных предприятий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id="{5A205FB9-C2AC-0FA9-A12E-99D0E94D43CB}"/>
              </a:ext>
            </a:extLst>
          </p:cNvPr>
          <p:cNvSpPr/>
          <p:nvPr/>
        </p:nvSpPr>
        <p:spPr>
          <a:xfrm>
            <a:off x="7620885" y="4352762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увеличение туристического потока, </a:t>
            </a: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привлечение кадров на предприятия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повышение туристической привлекательности округа</a:t>
            </a: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3B98B1CF-4517-BBF5-E0FD-1FF08E092530}"/>
              </a:ext>
            </a:extLst>
          </p:cNvPr>
          <p:cNvSpPr/>
          <p:nvPr/>
        </p:nvSpPr>
        <p:spPr>
          <a:xfrm>
            <a:off x="7620885" y="5398230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рынков сбыта местных предприятий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повышение качества товаров и услуг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рост потребительского спроса на услуги в сфере торговли, общепита,  платных и бытовых услуг </a:t>
            </a:r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id="{0B159CCD-8DCC-35D9-D343-F8D7980C00D8}"/>
              </a:ext>
            </a:extLst>
          </p:cNvPr>
          <p:cNvSpPr/>
          <p:nvPr/>
        </p:nvSpPr>
        <p:spPr>
          <a:xfrm>
            <a:off x="621447" y="3308150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СЕЛЬСКОЕ ХОЗЯЙСТВО О</a:t>
            </a:r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растениеводство и животноводство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8" name="Скругленный прямоугольник 47">
            <a:extLst>
              <a:ext uri="{FF2B5EF4-FFF2-40B4-BE49-F238E27FC236}">
                <a16:creationId xmlns:a16="http://schemas.microsoft.com/office/drawing/2014/main" id="{8EA64575-B412-1ABF-E226-D9E08A3F70D2}"/>
              </a:ext>
            </a:extLst>
          </p:cNvPr>
          <p:cNvSpPr/>
          <p:nvPr/>
        </p:nvSpPr>
        <p:spPr>
          <a:xfrm>
            <a:off x="621447" y="435190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ДЕЯТЕЛЬНОСТЬ АДМИНИСТРАТИВНАЯ</a:t>
            </a:r>
          </a:p>
          <a:p>
            <a:r>
              <a:rPr lang="ru-RU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СОПУСТВУЮЩИЕ ДОПОЛНИТЕЛЬНЫЕ УСЛУГИ</a:t>
            </a:r>
          </a:p>
          <a:p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туризм</a:t>
            </a:r>
            <a:endParaRPr kumimoji="0" lang="x-none" sz="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9" name="Скругленный прямоугольник 48">
            <a:extLst>
              <a:ext uri="{FF2B5EF4-FFF2-40B4-BE49-F238E27FC236}">
                <a16:creationId xmlns:a16="http://schemas.microsoft.com/office/drawing/2014/main" id="{21FF861E-9E86-E5A4-972D-4CB1732EF982}"/>
              </a:ext>
            </a:extLst>
          </p:cNvPr>
          <p:cNvSpPr/>
          <p:nvPr/>
        </p:nvSpPr>
        <p:spPr>
          <a:xfrm>
            <a:off x="621447" y="5398230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lang="ru-RU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ПОТРЕБИТЕЛЬСКИЙ РЫНОК      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0" name="Рисунок 59" descr="Мишень со сплошной заливкой">
            <a:extLst>
              <a:ext uri="{FF2B5EF4-FFF2-40B4-BE49-F238E27FC236}">
                <a16:creationId xmlns:a16="http://schemas.microsoft.com/office/drawing/2014/main" id="{A81A232F-CB3D-247F-434B-78C8D8C3FE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3270" y="2549826"/>
            <a:ext cx="360000" cy="360000"/>
          </a:xfrm>
          <a:prstGeom prst="rect">
            <a:avLst/>
          </a:prstGeom>
        </p:spPr>
      </p:pic>
      <p:pic>
        <p:nvPicPr>
          <p:cNvPr id="65" name="Рисунок 64" descr="Щит со сплошной заливкой">
            <a:extLst>
              <a:ext uri="{FF2B5EF4-FFF2-40B4-BE49-F238E27FC236}">
                <a16:creationId xmlns:a16="http://schemas.microsoft.com/office/drawing/2014/main" id="{E8A80F92-20F9-65E4-220C-991DF547B2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3270" y="4639906"/>
            <a:ext cx="360000" cy="3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BDE69E-A303-DD58-85DA-DBCA1EA2B97D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0173" y="3536660"/>
            <a:ext cx="361671" cy="3596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575" y="3530710"/>
            <a:ext cx="359695" cy="35969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96012" y="4035770"/>
            <a:ext cx="1627773" cy="1950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876" y="3480794"/>
            <a:ext cx="359695" cy="3596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76" y="5671973"/>
            <a:ext cx="402394" cy="40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52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E1F72B-78FB-C0E5-AB47-4F01C1333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83604F0B-1B63-9830-5465-9207F27CD48C}"/>
              </a:ext>
            </a:extLst>
          </p:cNvPr>
          <p:cNvSpPr/>
          <p:nvPr/>
        </p:nvSpPr>
        <p:spPr>
          <a:xfrm>
            <a:off x="627015" y="1956987"/>
            <a:ext cx="9136387" cy="4344980"/>
          </a:xfrm>
          <a:prstGeom prst="roundRect">
            <a:avLst>
              <a:gd name="adj" fmla="val 662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:a16="http://schemas.microsoft.com/office/drawing/2014/main" id="{4733D63F-9C91-7172-A732-28E6372E6603}"/>
              </a:ext>
            </a:extLst>
          </p:cNvPr>
          <p:cNvSpPr/>
          <p:nvPr/>
        </p:nvSpPr>
        <p:spPr>
          <a:xfrm>
            <a:off x="627016" y="1401546"/>
            <a:ext cx="9136399" cy="1152811"/>
          </a:xfrm>
          <a:prstGeom prst="roundRect">
            <a:avLst>
              <a:gd name="adj" fmla="val 22226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9F1C0A-0B2A-DA06-9CBA-B877B267DC3C}"/>
              </a:ext>
            </a:extLst>
          </p:cNvPr>
          <p:cNvSpPr txBox="1"/>
          <p:nvPr/>
        </p:nvSpPr>
        <p:spPr>
          <a:xfrm>
            <a:off x="629920" y="568959"/>
            <a:ext cx="91576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РЕАЛИЗУЕММЫЕ ИНВЕСТИЦИОННЫЕ ПРОЕКТЫ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71DB78E3-261E-0A63-C832-846882E4B22E}"/>
              </a:ext>
            </a:extLst>
          </p:cNvPr>
          <p:cNvSpPr/>
          <p:nvPr/>
        </p:nvSpPr>
        <p:spPr>
          <a:xfrm>
            <a:off x="627015" y="154317"/>
            <a:ext cx="2334844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реализуемые инвестиционные проекты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7163517-862E-F95A-CFC5-24B3C29D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33D0F098-1E6E-711D-3B14-A0204797BE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057418"/>
              </p:ext>
            </p:extLst>
          </p:nvPr>
        </p:nvGraphicFramePr>
        <p:xfrm>
          <a:off x="627015" y="1376761"/>
          <a:ext cx="9136390" cy="492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2925">
                  <a:extLst>
                    <a:ext uri="{9D8B030D-6E8A-4147-A177-3AD203B41FA5}">
                      <a16:colId xmlns:a16="http://schemas.microsoft.com/office/drawing/2014/main" val="3163916451"/>
                    </a:ext>
                  </a:extLst>
                </a:gridCol>
                <a:gridCol w="3142925">
                  <a:extLst>
                    <a:ext uri="{9D8B030D-6E8A-4147-A177-3AD203B41FA5}">
                      <a16:colId xmlns:a16="http://schemas.microsoft.com/office/drawing/2014/main" val="2399887350"/>
                    </a:ext>
                  </a:extLst>
                </a:gridCol>
                <a:gridCol w="1425270">
                  <a:extLst>
                    <a:ext uri="{9D8B030D-6E8A-4147-A177-3AD203B41FA5}">
                      <a16:colId xmlns:a16="http://schemas.microsoft.com/office/drawing/2014/main" val="223652072"/>
                    </a:ext>
                  </a:extLst>
                </a:gridCol>
                <a:gridCol w="1425270">
                  <a:extLst>
                    <a:ext uri="{9D8B030D-6E8A-4147-A177-3AD203B41FA5}">
                      <a16:colId xmlns:a16="http://schemas.microsoft.com/office/drawing/2014/main" val="4168060387"/>
                    </a:ext>
                  </a:extLst>
                </a:gridCol>
              </a:tblGrid>
              <a:tr h="787084"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КОМПАНИИ 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СФЕРА ДЕЯТЕЛЬНОСТИ</a:t>
                      </a: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ИНВЕСТИЦИИ </a:t>
                      </a:r>
                    </a:p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 руб.</a:t>
                      </a: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СРОКИ </a:t>
                      </a:r>
                    </a:p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РЕАЛИЗАЦИИ</a:t>
                      </a: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ГГ.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0895412"/>
                  </a:ext>
                </a:extLst>
              </a:tr>
              <a:tr h="103453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«Белоречье» 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76000" marR="36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 турбазы семейного отдыха «Душа Алтая» п. </a:t>
                      </a:r>
                      <a:r>
                        <a:rPr lang="ru-RU" sz="900" b="1" i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Подпалатцы</a:t>
                      </a: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56,5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-202</a:t>
                      </a: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187201"/>
                  </a:ext>
                </a:extLst>
              </a:tr>
              <a:tr h="103453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</a:t>
                      </a:r>
                      <a:r>
                        <a:rPr lang="ru-RU" sz="900" b="1" i="0" spc="-1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Дипос</a:t>
                      </a:r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-Алтай»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76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 базы отдыха на 40 мест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179,4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08-2025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1925131"/>
                  </a:ext>
                </a:extLst>
              </a:tr>
              <a:tr h="103453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«Приоритет Агро» 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76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 фитнес центра в </a:t>
                      </a:r>
                      <a:r>
                        <a:rPr lang="ru-RU" sz="900" b="1" i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с.Курья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</a:t>
                      </a: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4-2025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48693"/>
                  </a:ext>
                </a:extLst>
              </a:tr>
              <a:tr h="103453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ИП Трунов Р.А.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76000" marR="3600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 автомойки «Мой сам»</a:t>
                      </a:r>
                    </a:p>
                  </a:txBody>
                  <a:tcPr marL="18000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2022-2025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0485187"/>
                  </a:ext>
                </a:extLst>
              </a:tr>
            </a:tbl>
          </a:graphicData>
        </a:graphic>
      </p:graphicFrame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ED32E53-7029-18FD-10BF-3F5392B8E6E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70" y="2554358"/>
            <a:ext cx="360000" cy="296394"/>
          </a:xfrm>
          <a:prstGeom prst="rect">
            <a:avLst/>
          </a:prstGeom>
          <a:ln>
            <a:solidFill>
              <a:srgbClr val="4756A0"/>
            </a:solidFill>
          </a:ln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85B705E-0FB2-82CA-57E6-F5C4CF1BCB35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70" y="3540537"/>
            <a:ext cx="360000" cy="3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EAC1D7-97FF-AE29-136F-32347288D2C7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pic>
        <p:nvPicPr>
          <p:cNvPr id="15" name="Рисунок 14" descr="Банк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53270" y="4556933"/>
            <a:ext cx="359695" cy="359695"/>
          </a:xfrm>
          <a:prstGeom prst="rect">
            <a:avLst/>
          </a:prstGeom>
        </p:spPr>
      </p:pic>
      <p:pic>
        <p:nvPicPr>
          <p:cNvPr id="16" name="Рисунок 15" descr="Суд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816033" y="5573024"/>
            <a:ext cx="359695" cy="35969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47901B5-9B4D-8A51-E246-F5D180C7DAC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65" y="3542969"/>
            <a:ext cx="360000" cy="296394"/>
          </a:xfrm>
          <a:prstGeom prst="rect">
            <a:avLst/>
          </a:prstGeom>
          <a:ln>
            <a:solidFill>
              <a:srgbClr val="4756A0"/>
            </a:solidFill>
          </a:ln>
        </p:spPr>
      </p:pic>
    </p:spTree>
    <p:extLst>
      <p:ext uri="{BB962C8B-B14F-4D97-AF65-F5344CB8AC3E}">
        <p14:creationId xmlns:p14="http://schemas.microsoft.com/office/powerpoint/2010/main" val="21844697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038" y="126748"/>
            <a:ext cx="2270393" cy="262685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25</a:t>
            </a:fld>
            <a:endParaRPr lang="x-none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1038" y="519995"/>
            <a:ext cx="8417695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СВОБОДНЫЕ ИНВЕСТИЦИОННЫЕ ПЛОЩАДКИ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4299715"/>
              </p:ext>
            </p:extLst>
          </p:nvPr>
        </p:nvGraphicFramePr>
        <p:xfrm>
          <a:off x="681039" y="1113581"/>
          <a:ext cx="8912789" cy="41658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3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1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10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85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32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83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8683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42300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772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0362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МО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solidFill>
                      <a:srgbClr val="4756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Месторасположение площадки, координаты или кадастровый номер (номер квартала), удаленность от  г. Барнаула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solidFill>
                      <a:srgbClr val="4756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Площадь площадки, (м2)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solidFill>
                      <a:srgbClr val="4756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статус предложения      (аренда/ продажа) 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solidFill>
                      <a:srgbClr val="4756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Категория земельного участка, форма собственности 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solidFill>
                      <a:srgbClr val="4756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Целевое назначение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solidFill>
                      <a:srgbClr val="4756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Требуется перевод участка в другую категорию (да/нет)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solidFill>
                      <a:srgbClr val="4756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Наличие инфраструктуры: электроснабжение;  водоснабжение; водоотведение; газоснабжение      (возможность подключения, удаленность точек подключения, свободные мощности, тарифы);  транспортная доступность (наличие автомобильных дорог,  ж/д путей, тупиков и т.д.)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solidFill>
                      <a:srgbClr val="4756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endParaRPr lang="ru-RU" sz="900" b="1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Координаты контактного лица</a:t>
                      </a:r>
                    </a:p>
                    <a:p>
                      <a:pPr algn="ctr" fontAlgn="ctr"/>
                      <a:endParaRPr lang="ru-RU" sz="900" b="1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endParaRPr lang="ru-RU" sz="900" b="1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7" marR="5137" marT="513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756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8372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Курьинский район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Земельный участок, расположенный по адресу: примерно в 1500 м. на северо-запад от с. Бугры-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шиха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кадастровый квартал 22:24:031109, ко-ординаты земель-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ного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участка: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с.ш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51.290692,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82.753140,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с.ш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51.327384,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82.755479,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с.ш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51.340628,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82.864714,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с.ш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51.351136,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82.841110, удален-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ность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 </a:t>
                      </a:r>
                    </a:p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Барнаула 383 км</a:t>
                      </a:r>
                    </a:p>
                    <a:p>
                      <a:pPr algn="ctr" fontAlgn="t"/>
                      <a:b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65000000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аренда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Земли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сельскохозяй-ственного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назначе-ния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собственность не разграничена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пастбище</a:t>
                      </a:r>
                    </a:p>
                  </a:txBody>
                  <a:tcPr marL="5137" marR="5137" marT="51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имеется</a:t>
                      </a:r>
                      <a:b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fontAlgn="t"/>
                      <a:endParaRPr lang="ru-RU" sz="7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Бубенчикова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Елена Викторовна, </a:t>
                      </a: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заместитель председателя комитета по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7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экономике и управлению муниципальным имуществом администрации Курьинского района,</a:t>
                      </a:r>
                    </a:p>
                    <a:p>
                      <a:pPr algn="ctr" fontAlgn="ctr"/>
                      <a:r>
                        <a:rPr lang="ru-RU" sz="7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(385 76) 22-7-59</a:t>
                      </a: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08372"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Курьинский район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Земельный участок, расположенный по адресу: примерно в 3500 м. на северо-восток от с. Буг-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рышиха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кадастро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-вый квартал 22:24:031108, ко-ординаты земель-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ного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участка: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с.ш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51.290415,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82.752705,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с.ш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51.323237,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82.749695,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с.ш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51.329868,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82.709269,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с.ш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51.296042,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в.д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82.696063, удален-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ность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 </a:t>
                      </a:r>
                    </a:p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Барнаула 384 км</a:t>
                      </a:r>
                    </a:p>
                    <a:p>
                      <a:pPr algn="ctr" fontAlgn="t"/>
                      <a:b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35000000</a:t>
                      </a:r>
                    </a:p>
                  </a:txBody>
                  <a:tcPr marL="5137" marR="5137" marT="5137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аренда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Земли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сельскохозяй-ственного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7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назначе-ния</a:t>
                      </a:r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собственность не разграничена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пастбище</a:t>
                      </a:r>
                    </a:p>
                  </a:txBody>
                  <a:tcPr marL="5137" marR="5137" marT="5137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имеется</a:t>
                      </a:r>
                    </a:p>
                    <a:p>
                      <a:pPr algn="l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672">
                <a:tc gridSpan="8">
                  <a:txBody>
                    <a:bodyPr/>
                    <a:lstStyle/>
                    <a:p>
                      <a:endParaRPr lang="ru-RU" dirty="0"/>
                    </a:p>
                  </a:txBody>
                  <a:tcPr marL="5137" marR="5137" marT="5137" marB="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l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7" marR="5137" marT="5137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9BAEF396-DD2A-3281-FF81-E66ADD15AAE8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15091245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70EFB-A1FF-D561-3A63-16A2697A6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B9D1D969-8F86-E80D-DECA-A11A5C6E5076}"/>
              </a:ext>
            </a:extLst>
          </p:cNvPr>
          <p:cNvSpPr/>
          <p:nvPr/>
        </p:nvSpPr>
        <p:spPr>
          <a:xfrm>
            <a:off x="627016" y="1401546"/>
            <a:ext cx="2195999" cy="775597"/>
          </a:xfrm>
          <a:prstGeom prst="roundRect">
            <a:avLst>
              <a:gd name="adj" fmla="val 32405"/>
            </a:avLst>
          </a:prstGeom>
          <a:noFill/>
          <a:ln>
            <a:solidFill>
              <a:srgbClr val="D1D1D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0C01CA-C287-89F8-7489-147F18CBED12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ДИАГНОСТИЧЕСКАЯ КАРТА МО ПО РАБОТЕ                                С ИНВЕСТОРАМИ И МЕХАНИЗМ РАБОТЬ</a:t>
            </a:r>
            <a:r>
              <a:rPr lang="en" sz="2400" b="1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 НИМИ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CCC73B85-D007-B69D-B706-5E327344A476}"/>
              </a:ext>
            </a:extLst>
          </p:cNvPr>
          <p:cNvSpPr/>
          <p:nvPr/>
        </p:nvSpPr>
        <p:spPr>
          <a:xfrm>
            <a:off x="627016" y="163628"/>
            <a:ext cx="158679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50">
            <a:extLst>
              <a:ext uri="{FF2B5EF4-FFF2-40B4-BE49-F238E27FC236}">
                <a16:creationId xmlns:a16="http://schemas.microsoft.com/office/drawing/2014/main" id="{3357558C-0A85-0117-46FB-F329604FB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FC460D8B-A2D5-EB35-FFCE-B53F28685B34}"/>
              </a:ext>
            </a:extLst>
          </p:cNvPr>
          <p:cNvSpPr/>
          <p:nvPr/>
        </p:nvSpPr>
        <p:spPr>
          <a:xfrm>
            <a:off x="2954593" y="1401546"/>
            <a:ext cx="3348000" cy="775597"/>
          </a:xfrm>
          <a:prstGeom prst="roundRect">
            <a:avLst>
              <a:gd name="adj" fmla="val 33100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КАК ЕСТЬ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5C391C53-720A-96BE-9A55-A777FD939A6A}"/>
              </a:ext>
            </a:extLst>
          </p:cNvPr>
          <p:cNvSpPr/>
          <p:nvPr/>
        </p:nvSpPr>
        <p:spPr>
          <a:xfrm>
            <a:off x="620407" y="2283851"/>
            <a:ext cx="2194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ИНФОРМИРОВАНИЕ ИНВЕСТОРОВ            И ПРЕДПРИНИМАТЕЛЕИ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3263EEAE-FEDF-4B38-6170-68E3C9246E3B}"/>
              </a:ext>
            </a:extLst>
          </p:cNvPr>
          <p:cNvSpPr/>
          <p:nvPr/>
        </p:nvSpPr>
        <p:spPr>
          <a:xfrm>
            <a:off x="620406" y="2876559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РАСПРЕДЕЛЕНИЕ ПЛОЩАДОК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4C6DBF16-191C-434B-8D6E-FE514DDE4EBC}"/>
              </a:ext>
            </a:extLst>
          </p:cNvPr>
          <p:cNvSpPr/>
          <p:nvPr/>
        </p:nvSpPr>
        <p:spPr>
          <a:xfrm>
            <a:off x="620406" y="3469267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endParaRPr lang="x-none"/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6883FA95-A71D-29DF-60BE-FAF5B0A60D5C}"/>
              </a:ext>
            </a:extLst>
          </p:cNvPr>
          <p:cNvSpPr/>
          <p:nvPr/>
        </p:nvSpPr>
        <p:spPr>
          <a:xfrm>
            <a:off x="620406" y="4061975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endParaRPr lang="x-none"/>
          </a:p>
        </p:txBody>
      </p:sp>
      <p:sp>
        <p:nvSpPr>
          <p:cNvPr id="21" name="Скругленный прямоугольник 20">
            <a:extLst>
              <a:ext uri="{FF2B5EF4-FFF2-40B4-BE49-F238E27FC236}">
                <a16:creationId xmlns:a16="http://schemas.microsoft.com/office/drawing/2014/main" id="{CFD6CE53-58D8-A966-7A1A-4AA928A9B291}"/>
              </a:ext>
            </a:extLst>
          </p:cNvPr>
          <p:cNvSpPr/>
          <p:nvPr/>
        </p:nvSpPr>
        <p:spPr>
          <a:xfrm>
            <a:off x="620406" y="4654683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РЕШЕНИЕ И УСКОРЕНИЕ РАССМОТРЕНИЯ АДМИНИСТРАТИВНЫХ ВОПРОСОВ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:a16="http://schemas.microsoft.com/office/drawing/2014/main" id="{C4784D0C-C0E6-CDCD-9856-24BA243718F6}"/>
              </a:ext>
            </a:extLst>
          </p:cNvPr>
          <p:cNvSpPr/>
          <p:nvPr/>
        </p:nvSpPr>
        <p:spPr>
          <a:xfrm>
            <a:off x="620406" y="5247391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endParaRPr lang="x-none"/>
          </a:p>
        </p:txBody>
      </p:sp>
      <p:sp>
        <p:nvSpPr>
          <p:cNvPr id="27" name="Скругленный прямоугольник 26">
            <a:extLst>
              <a:ext uri="{FF2B5EF4-FFF2-40B4-BE49-F238E27FC236}">
                <a16:creationId xmlns:a16="http://schemas.microsoft.com/office/drawing/2014/main" id="{9D9224EF-80AA-1AB2-8E2B-866EBD1CB0E9}"/>
              </a:ext>
            </a:extLst>
          </p:cNvPr>
          <p:cNvSpPr/>
          <p:nvPr/>
        </p:nvSpPr>
        <p:spPr>
          <a:xfrm>
            <a:off x="620406" y="5840100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endParaRPr lang="x-none"/>
          </a:p>
        </p:txBody>
      </p:sp>
      <p:sp>
        <p:nvSpPr>
          <p:cNvPr id="38" name="Скругленный прямоугольник 37">
            <a:extLst>
              <a:ext uri="{FF2B5EF4-FFF2-40B4-BE49-F238E27FC236}">
                <a16:creationId xmlns:a16="http://schemas.microsoft.com/office/drawing/2014/main" id="{B1E128B1-995E-EC41-5EB8-A39E158581E1}"/>
              </a:ext>
            </a:extLst>
          </p:cNvPr>
          <p:cNvSpPr/>
          <p:nvPr/>
        </p:nvSpPr>
        <p:spPr>
          <a:xfrm>
            <a:off x="6439596" y="1400481"/>
            <a:ext cx="3348000" cy="775597"/>
          </a:xfrm>
          <a:prstGeom prst="roundRect">
            <a:avLst>
              <a:gd name="adj" fmla="val 331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КАК ДОЛЖНО БЫТЬ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C2F7540E-092E-60C6-7571-A4EF5CD19B88}"/>
              </a:ext>
            </a:extLst>
          </p:cNvPr>
          <p:cNvSpPr/>
          <p:nvPr/>
        </p:nvSpPr>
        <p:spPr>
          <a:xfrm>
            <a:off x="2954593" y="2283851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Сайт администрации, регулярная коммуникация                         с предпринимателями (рассылки на почты предпринимателей, звонки, ежегодные встречи)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>
            <a:extLst>
              <a:ext uri="{FF2B5EF4-FFF2-40B4-BE49-F238E27FC236}">
                <a16:creationId xmlns:a16="http://schemas.microsoft.com/office/drawing/2014/main" id="{B1A71364-7219-9B02-0F5E-032DE88FD20A}"/>
              </a:ext>
            </a:extLst>
          </p:cNvPr>
          <p:cNvSpPr/>
          <p:nvPr/>
        </p:nvSpPr>
        <p:spPr>
          <a:xfrm>
            <a:off x="2954593" y="2876559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 всегда достаточно инвесторов для проведения тендерной процедуры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>
            <a:extLst>
              <a:ext uri="{FF2B5EF4-FFF2-40B4-BE49-F238E27FC236}">
                <a16:creationId xmlns:a16="http://schemas.microsoft.com/office/drawing/2014/main" id="{7D859C09-30DF-66FB-2753-8AF67BC2F27A}"/>
              </a:ext>
            </a:extLst>
          </p:cNvPr>
          <p:cNvSpPr/>
          <p:nvPr/>
        </p:nvSpPr>
        <p:spPr>
          <a:xfrm>
            <a:off x="2954593" y="3469267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id="{B503E6F3-9BA9-736C-8997-1A19BDFDE55B}"/>
              </a:ext>
            </a:extLst>
          </p:cNvPr>
          <p:cNvSpPr/>
          <p:nvPr/>
        </p:nvSpPr>
        <p:spPr>
          <a:xfrm>
            <a:off x="2954593" y="4061975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5" name="Скругленный прямоугольник 44">
            <a:extLst>
              <a:ext uri="{FF2B5EF4-FFF2-40B4-BE49-F238E27FC236}">
                <a16:creationId xmlns:a16="http://schemas.microsoft.com/office/drawing/2014/main" id="{90A026D4-720E-6A15-BA60-176A2D0864BE}"/>
              </a:ext>
            </a:extLst>
          </p:cNvPr>
          <p:cNvSpPr/>
          <p:nvPr/>
        </p:nvSpPr>
        <p:spPr>
          <a:xfrm>
            <a:off x="2954593" y="4654683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Личное сопровождение и контроль инвестиционным уполномоченным каждого крупного проекта на всех  стадиях его реализации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6" name="Скругленный прямоугольник 45">
            <a:extLst>
              <a:ext uri="{FF2B5EF4-FFF2-40B4-BE49-F238E27FC236}">
                <a16:creationId xmlns:a16="http://schemas.microsoft.com/office/drawing/2014/main" id="{5C80F8D5-9284-0997-F20F-D5F70709BA6B}"/>
              </a:ext>
            </a:extLst>
          </p:cNvPr>
          <p:cNvSpPr/>
          <p:nvPr/>
        </p:nvSpPr>
        <p:spPr>
          <a:xfrm>
            <a:off x="2954593" y="5247391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id="{587BB692-BB68-A96A-CE3E-27B0341F4A21}"/>
              </a:ext>
            </a:extLst>
          </p:cNvPr>
          <p:cNvSpPr/>
          <p:nvPr/>
        </p:nvSpPr>
        <p:spPr>
          <a:xfrm>
            <a:off x="2954593" y="5840100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9" name="Скругленный прямоугольник 48">
            <a:extLst>
              <a:ext uri="{FF2B5EF4-FFF2-40B4-BE49-F238E27FC236}">
                <a16:creationId xmlns:a16="http://schemas.microsoft.com/office/drawing/2014/main" id="{9AF7ABEC-783A-2BF0-D560-E0555624AD14}"/>
              </a:ext>
            </a:extLst>
          </p:cNvPr>
          <p:cNvSpPr/>
          <p:nvPr/>
        </p:nvSpPr>
        <p:spPr>
          <a:xfrm>
            <a:off x="6440781" y="2283851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Сайт администрации, статьи на сайтах для инвесторов              и предпринимателей, регулярная коммуникация</a:t>
            </a:r>
            <a:r>
              <a:rPr kumimoji="0" lang="en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с предпринимателями (почтовая рассылка, звонки,       общий чат администрации с предпринимателями)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1" name="Скругленный прямоугольник 50">
            <a:extLst>
              <a:ext uri="{FF2B5EF4-FFF2-40B4-BE49-F238E27FC236}">
                <a16:creationId xmlns:a16="http://schemas.microsoft.com/office/drawing/2014/main" id="{773E7195-35FF-216B-640A-E84CFD06B73E}"/>
              </a:ext>
            </a:extLst>
          </p:cNvPr>
          <p:cNvSpPr/>
          <p:nvPr/>
        </p:nvSpPr>
        <p:spPr>
          <a:xfrm>
            <a:off x="6440781" y="2876559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Привлечение инвесторов для распределения площадок через тендерную процедуру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4" name="Скругленный прямоугольник 53">
            <a:extLst>
              <a:ext uri="{FF2B5EF4-FFF2-40B4-BE49-F238E27FC236}">
                <a16:creationId xmlns:a16="http://schemas.microsoft.com/office/drawing/2014/main" id="{28F6FF4D-AEED-8AB5-6849-0B7A290DC785}"/>
              </a:ext>
            </a:extLst>
          </p:cNvPr>
          <p:cNvSpPr/>
          <p:nvPr/>
        </p:nvSpPr>
        <p:spPr>
          <a:xfrm>
            <a:off x="6440781" y="3469267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6" name="Скругленный прямоугольник 55">
            <a:extLst>
              <a:ext uri="{FF2B5EF4-FFF2-40B4-BE49-F238E27FC236}">
                <a16:creationId xmlns:a16="http://schemas.microsoft.com/office/drawing/2014/main" id="{4DA3611C-DDED-E11A-A341-EB83BDAB6CA0}"/>
              </a:ext>
            </a:extLst>
          </p:cNvPr>
          <p:cNvSpPr/>
          <p:nvPr/>
        </p:nvSpPr>
        <p:spPr>
          <a:xfrm>
            <a:off x="6440781" y="4061975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Скругленный прямоугольник 57">
            <a:extLst>
              <a:ext uri="{FF2B5EF4-FFF2-40B4-BE49-F238E27FC236}">
                <a16:creationId xmlns:a16="http://schemas.microsoft.com/office/drawing/2014/main" id="{421A2ED1-F024-4A7A-BD56-4C7BB30C0C67}"/>
              </a:ext>
            </a:extLst>
          </p:cNvPr>
          <p:cNvSpPr/>
          <p:nvPr/>
        </p:nvSpPr>
        <p:spPr>
          <a:xfrm>
            <a:off x="6440781" y="4654683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Личное сопровождение и контроль инвестиционным уполномоченным каждого крупного проекта на всех  стадиях его реализации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" name="Скругленный прямоугольник 58">
            <a:extLst>
              <a:ext uri="{FF2B5EF4-FFF2-40B4-BE49-F238E27FC236}">
                <a16:creationId xmlns:a16="http://schemas.microsoft.com/office/drawing/2014/main" id="{472E3AEB-A774-97BE-7C3F-BB05307E9C51}"/>
              </a:ext>
            </a:extLst>
          </p:cNvPr>
          <p:cNvSpPr/>
          <p:nvPr/>
        </p:nvSpPr>
        <p:spPr>
          <a:xfrm>
            <a:off x="6440781" y="5247391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Скругленный прямоугольник 59">
            <a:extLst>
              <a:ext uri="{FF2B5EF4-FFF2-40B4-BE49-F238E27FC236}">
                <a16:creationId xmlns:a16="http://schemas.microsoft.com/office/drawing/2014/main" id="{D8C2B90C-11F2-8D2A-7A16-7C26268DC58F}"/>
              </a:ext>
            </a:extLst>
          </p:cNvPr>
          <p:cNvSpPr/>
          <p:nvPr/>
        </p:nvSpPr>
        <p:spPr>
          <a:xfrm>
            <a:off x="6440781" y="5840100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69" name="Рисунок 68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46C043A9-712E-86AC-3639-5FC5E87C4D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18998" y="2343541"/>
            <a:ext cx="365554" cy="365554"/>
          </a:xfrm>
          <a:prstGeom prst="rect">
            <a:avLst/>
          </a:prstGeom>
        </p:spPr>
      </p:pic>
      <p:pic>
        <p:nvPicPr>
          <p:cNvPr id="85" name="Рисунок 84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D02FAB9C-22E8-D5B8-E9CB-04F444497F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25608" y="2937871"/>
            <a:ext cx="365554" cy="365554"/>
          </a:xfrm>
          <a:prstGeom prst="rect">
            <a:avLst/>
          </a:prstGeom>
        </p:spPr>
      </p:pic>
      <p:pic>
        <p:nvPicPr>
          <p:cNvPr id="87" name="Рисунок 86" descr="Запрещено со сплошной заливкой">
            <a:extLst>
              <a:ext uri="{FF2B5EF4-FFF2-40B4-BE49-F238E27FC236}">
                <a16:creationId xmlns:a16="http://schemas.microsoft.com/office/drawing/2014/main" id="{8C5D4674-72C2-BE20-90E9-ACE14708AE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33866" y="2937871"/>
            <a:ext cx="360000" cy="360000"/>
          </a:xfrm>
          <a:prstGeom prst="rect">
            <a:avLst/>
          </a:prstGeom>
        </p:spPr>
      </p:pic>
      <p:sp>
        <p:nvSpPr>
          <p:cNvPr id="88" name="Скругленный прямоугольник 87">
            <a:extLst>
              <a:ext uri="{FF2B5EF4-FFF2-40B4-BE49-F238E27FC236}">
                <a16:creationId xmlns:a16="http://schemas.microsoft.com/office/drawing/2014/main" id="{EB6B743D-795C-9F66-43B5-0D7D12A5B711}"/>
              </a:ext>
            </a:extLst>
          </p:cNvPr>
          <p:cNvSpPr/>
          <p:nvPr/>
        </p:nvSpPr>
        <p:spPr>
          <a:xfrm>
            <a:off x="619221" y="3475239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ИНФРАСТРУКТУРА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ИНВЕСТИЦИОННЫХ ПЛОЩАДКАХ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9" name="Скругленный прямоугольник 88">
            <a:extLst>
              <a:ext uri="{FF2B5EF4-FFF2-40B4-BE49-F238E27FC236}">
                <a16:creationId xmlns:a16="http://schemas.microsoft.com/office/drawing/2014/main" id="{6A51D4D3-64AC-23A3-E627-9D01F40E6EB2}"/>
              </a:ext>
            </a:extLst>
          </p:cNvPr>
          <p:cNvSpPr/>
          <p:nvPr/>
        </p:nvSpPr>
        <p:spPr>
          <a:xfrm>
            <a:off x="619221" y="4067947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РАБОТА С ИНВЕСТОРАМИ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БЕЗ ИНВЕСТИЦИОННОГО ПЛАНА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0" name="Скругленный прямоугольник 89">
            <a:extLst>
              <a:ext uri="{FF2B5EF4-FFF2-40B4-BE49-F238E27FC236}">
                <a16:creationId xmlns:a16="http://schemas.microsoft.com/office/drawing/2014/main" id="{51447579-5086-5E11-AF44-D45DBDED33A5}"/>
              </a:ext>
            </a:extLst>
          </p:cNvPr>
          <p:cNvSpPr/>
          <p:nvPr/>
        </p:nvSpPr>
        <p:spPr>
          <a:xfrm>
            <a:off x="2953408" y="3475239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Создание инфраструктуры по запросу инвестора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1" name="Скругленный прямоугольник 90">
            <a:extLst>
              <a:ext uri="{FF2B5EF4-FFF2-40B4-BE49-F238E27FC236}">
                <a16:creationId xmlns:a16="http://schemas.microsoft.com/office/drawing/2014/main" id="{7C9486C7-ED75-2FF8-33C8-C0332847A33F}"/>
              </a:ext>
            </a:extLst>
          </p:cNvPr>
          <p:cNvSpPr/>
          <p:nvPr/>
        </p:nvSpPr>
        <p:spPr>
          <a:xfrm>
            <a:off x="2953408" y="4067947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Проводятся переговоры и осмотр инвестиционных площадок по запросу инвестора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" name="Скругленный прямоугольник 91">
            <a:extLst>
              <a:ext uri="{FF2B5EF4-FFF2-40B4-BE49-F238E27FC236}">
                <a16:creationId xmlns:a16="http://schemas.microsoft.com/office/drawing/2014/main" id="{CD48F55F-F4ED-4364-E95B-98D535EDD6D8}"/>
              </a:ext>
            </a:extLst>
          </p:cNvPr>
          <p:cNvSpPr/>
          <p:nvPr/>
        </p:nvSpPr>
        <p:spPr>
          <a:xfrm>
            <a:off x="6439596" y="3475239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Создание инженерной и транспортной инфраструктуры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до прихода инвестора на объект с целью экономии времени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3" name="Скругленный прямоугольник 92">
            <a:extLst>
              <a:ext uri="{FF2B5EF4-FFF2-40B4-BE49-F238E27FC236}">
                <a16:creationId xmlns:a16="http://schemas.microsoft.com/office/drawing/2014/main" id="{474725A6-A4DD-6C99-3AE6-2DBC5A8F19E9}"/>
              </a:ext>
            </a:extLst>
          </p:cNvPr>
          <p:cNvSpPr/>
          <p:nvPr/>
        </p:nvSpPr>
        <p:spPr>
          <a:xfrm>
            <a:off x="6439596" y="4067947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Создание проектной команды, которая составляет инвестиционные планы и выводит проекты на площадки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6" name="Рисунок 95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E9E74D18-DDA5-DE48-E379-764E35F176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17813" y="3534929"/>
            <a:ext cx="365554" cy="365554"/>
          </a:xfrm>
          <a:prstGeom prst="rect">
            <a:avLst/>
          </a:prstGeom>
        </p:spPr>
      </p:pic>
      <p:pic>
        <p:nvPicPr>
          <p:cNvPr id="98" name="Рисунок 97" descr="Запрещено со сплошной заливкой">
            <a:extLst>
              <a:ext uri="{FF2B5EF4-FFF2-40B4-BE49-F238E27FC236}">
                <a16:creationId xmlns:a16="http://schemas.microsoft.com/office/drawing/2014/main" id="{89EEB087-2E1A-1414-262C-D847E8EB2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26071" y="3534929"/>
            <a:ext cx="360000" cy="360000"/>
          </a:xfrm>
          <a:prstGeom prst="rect">
            <a:avLst/>
          </a:prstGeom>
        </p:spPr>
      </p:pic>
      <p:pic>
        <p:nvPicPr>
          <p:cNvPr id="101" name="Рисунок 100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F0861CB6-9A84-DCF6-9F71-4B695945A6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24423" y="4129259"/>
            <a:ext cx="365554" cy="365554"/>
          </a:xfrm>
          <a:prstGeom prst="rect">
            <a:avLst/>
          </a:prstGeom>
        </p:spPr>
      </p:pic>
      <p:pic>
        <p:nvPicPr>
          <p:cNvPr id="103" name="Рисунок 102" descr="Запрещено со сплошной заливкой">
            <a:extLst>
              <a:ext uri="{FF2B5EF4-FFF2-40B4-BE49-F238E27FC236}">
                <a16:creationId xmlns:a16="http://schemas.microsoft.com/office/drawing/2014/main" id="{A4B94F7A-4BBC-A983-F42D-DD285B7097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32681" y="4129259"/>
            <a:ext cx="360000" cy="360000"/>
          </a:xfrm>
          <a:prstGeom prst="rect">
            <a:avLst/>
          </a:prstGeom>
        </p:spPr>
      </p:pic>
      <p:sp>
        <p:nvSpPr>
          <p:cNvPr id="105" name="Скругленный прямоугольник 104">
            <a:extLst>
              <a:ext uri="{FF2B5EF4-FFF2-40B4-BE49-F238E27FC236}">
                <a16:creationId xmlns:a16="http://schemas.microsoft.com/office/drawing/2014/main" id="{8F2C9022-10A3-0D35-CA05-80E92637D0EB}"/>
              </a:ext>
            </a:extLst>
          </p:cNvPr>
          <p:cNvSpPr/>
          <p:nvPr/>
        </p:nvSpPr>
        <p:spPr>
          <a:xfrm>
            <a:off x="628201" y="5249203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РАБОТА С ПОТЕНЦИАЛЬНЫМИ ИНВЕСТОРАМИ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6" name="Скругленный прямоугольник 105">
            <a:extLst>
              <a:ext uri="{FF2B5EF4-FFF2-40B4-BE49-F238E27FC236}">
                <a16:creationId xmlns:a16="http://schemas.microsoft.com/office/drawing/2014/main" id="{13BF7DE7-719C-8EA1-6A8B-47FABDE54711}"/>
              </a:ext>
            </a:extLst>
          </p:cNvPr>
          <p:cNvSpPr/>
          <p:nvPr/>
        </p:nvSpPr>
        <p:spPr>
          <a:xfrm>
            <a:off x="628201" y="5841911"/>
            <a:ext cx="2195999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РАБОТА С РЕАЛИЗОВАННЫМИ ПРОЕКТАМИ НА ИНВЕСТИЦИОННЫХ ПЛОЩАДКАХ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" name="Скругленный прямоугольник 107">
            <a:extLst>
              <a:ext uri="{FF2B5EF4-FFF2-40B4-BE49-F238E27FC236}">
                <a16:creationId xmlns:a16="http://schemas.microsoft.com/office/drawing/2014/main" id="{AD24024F-306A-2906-6186-DF6244617AD9}"/>
              </a:ext>
            </a:extLst>
          </p:cNvPr>
          <p:cNvSpPr/>
          <p:nvPr/>
        </p:nvSpPr>
        <p:spPr>
          <a:xfrm>
            <a:off x="2962388" y="5249203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Подготовка к возможному приходу инвесторов,                    при возникновении интереса с их стороны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9" name="Скругленный прямоугольник 108">
            <a:extLst>
              <a:ext uri="{FF2B5EF4-FFF2-40B4-BE49-F238E27FC236}">
                <a16:creationId xmlns:a16="http://schemas.microsoft.com/office/drawing/2014/main" id="{056BF571-D559-1AE5-97A9-339C60CDBD58}"/>
              </a:ext>
            </a:extLst>
          </p:cNvPr>
          <p:cNvSpPr/>
          <p:nvPr/>
        </p:nvSpPr>
        <p:spPr>
          <a:xfrm>
            <a:off x="2962388" y="5841911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Регулярная обратная связь и помощь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 дальнейшим развитием в случае необходимости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1" name="Скругленный прямоугольник 110">
            <a:extLst>
              <a:ext uri="{FF2B5EF4-FFF2-40B4-BE49-F238E27FC236}">
                <a16:creationId xmlns:a16="http://schemas.microsoft.com/office/drawing/2014/main" id="{C659C721-60D7-16F6-22C9-5D4F85D947F4}"/>
              </a:ext>
            </a:extLst>
          </p:cNvPr>
          <p:cNvSpPr/>
          <p:nvPr/>
        </p:nvSpPr>
        <p:spPr>
          <a:xfrm>
            <a:off x="6448576" y="5249203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Подготовка к возможному приходу инвесторов, создание информационно-аналитических буклетов, сохранение контактов потенциальных инвесторов, составления списка для дальнейшей регулярной коммуникации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" name="Скругленный прямоугольник 111">
            <a:extLst>
              <a:ext uri="{FF2B5EF4-FFF2-40B4-BE49-F238E27FC236}">
                <a16:creationId xmlns:a16="http://schemas.microsoft.com/office/drawing/2014/main" id="{BC0EC73D-8ED4-29A5-781D-A7DA2ACB84DB}"/>
              </a:ext>
            </a:extLst>
          </p:cNvPr>
          <p:cNvSpPr/>
          <p:nvPr/>
        </p:nvSpPr>
        <p:spPr>
          <a:xfrm>
            <a:off x="6448576" y="5841911"/>
            <a:ext cx="3348000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Регулярная обратная связь и помощь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 дальнейшим развитием в случае необходимости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5" name="Рисунок 114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08802114-ACA9-8001-E871-C9FE72E051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33403" y="4717807"/>
            <a:ext cx="365554" cy="365554"/>
          </a:xfrm>
          <a:prstGeom prst="rect">
            <a:avLst/>
          </a:prstGeom>
        </p:spPr>
      </p:pic>
      <p:pic>
        <p:nvPicPr>
          <p:cNvPr id="126" name="Рисунок 125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1BA9EACC-0D27-26F9-309F-401843F56B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25608" y="5314865"/>
            <a:ext cx="365554" cy="365554"/>
          </a:xfrm>
          <a:prstGeom prst="rect">
            <a:avLst/>
          </a:prstGeom>
        </p:spPr>
      </p:pic>
      <p:pic>
        <p:nvPicPr>
          <p:cNvPr id="128" name="Рисунок 127" descr="Запрещено со сплошной заливкой">
            <a:extLst>
              <a:ext uri="{FF2B5EF4-FFF2-40B4-BE49-F238E27FC236}">
                <a16:creationId xmlns:a16="http://schemas.microsoft.com/office/drawing/2014/main" id="{C614B3DA-E67F-533B-8DF9-549B5A7127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33866" y="5314865"/>
            <a:ext cx="360000" cy="360000"/>
          </a:xfrm>
          <a:prstGeom prst="rect">
            <a:avLst/>
          </a:prstGeom>
        </p:spPr>
      </p:pic>
      <p:pic>
        <p:nvPicPr>
          <p:cNvPr id="131" name="Рисунок 130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6FC59EA5-C4D0-C533-25A3-9C1D5B723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32218" y="5909195"/>
            <a:ext cx="365554" cy="365554"/>
          </a:xfrm>
          <a:prstGeom prst="rect">
            <a:avLst/>
          </a:prstGeom>
        </p:spPr>
      </p:pic>
      <p:pic>
        <p:nvPicPr>
          <p:cNvPr id="134" name="Рисунок 133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59FADAC9-EB60-3542-155B-F21BD309B3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033866" y="2343541"/>
            <a:ext cx="365554" cy="365554"/>
          </a:xfrm>
          <a:prstGeom prst="rect">
            <a:avLst/>
          </a:prstGeom>
        </p:spPr>
      </p:pic>
      <p:pic>
        <p:nvPicPr>
          <p:cNvPr id="135" name="Рисунок 134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9E3DFFFC-8EDA-1F00-338B-DD8E006DD3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033866" y="4717807"/>
            <a:ext cx="365554" cy="365554"/>
          </a:xfrm>
          <a:prstGeom prst="rect">
            <a:avLst/>
          </a:prstGeom>
        </p:spPr>
      </p:pic>
      <p:pic>
        <p:nvPicPr>
          <p:cNvPr id="136" name="Рисунок 135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796FE730-BFA9-E2F5-28DD-287C9158C1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033866" y="5909195"/>
            <a:ext cx="365554" cy="36555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AEF396-DD2A-3281-FF81-E66ADD15AAE8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281906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МЕРЫ ГОСУДАРСТВЕННОЙ ПОДДЕРЖКИ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345621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господдержки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536BD308-6967-8AF5-7432-C3280FD3FCAB}"/>
              </a:ext>
            </a:extLst>
          </p:cNvPr>
          <p:cNvSpPr/>
          <p:nvPr/>
        </p:nvSpPr>
        <p:spPr>
          <a:xfrm>
            <a:off x="745508" y="1526428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56B14C1F-90BD-1C90-73F6-6C9F59151716}"/>
              </a:ext>
            </a:extLst>
          </p:cNvPr>
          <p:cNvSpPr/>
          <p:nvPr/>
        </p:nvSpPr>
        <p:spPr>
          <a:xfrm>
            <a:off x="4432190" y="1526428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41" name="Скругленный прямоугольник 40">
            <a:extLst>
              <a:ext uri="{FF2B5EF4-FFF2-40B4-BE49-F238E27FC236}">
                <a16:creationId xmlns:a16="http://schemas.microsoft.com/office/drawing/2014/main" id="{639E1C2B-6618-B164-86D8-41D1A9B3E5DC}"/>
              </a:ext>
            </a:extLst>
          </p:cNvPr>
          <p:cNvSpPr/>
          <p:nvPr/>
        </p:nvSpPr>
        <p:spPr>
          <a:xfrm>
            <a:off x="6324558" y="1526428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66" name="Скругленный прямоугольник 65">
            <a:extLst>
              <a:ext uri="{FF2B5EF4-FFF2-40B4-BE49-F238E27FC236}">
                <a16:creationId xmlns:a16="http://schemas.microsoft.com/office/drawing/2014/main" id="{A889ECA0-D41C-F7E4-3A53-A7BAC8E9D284}"/>
              </a:ext>
            </a:extLst>
          </p:cNvPr>
          <p:cNvSpPr/>
          <p:nvPr/>
        </p:nvSpPr>
        <p:spPr>
          <a:xfrm>
            <a:off x="6324558" y="3390807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E7F107-914B-B9BF-CAFF-6741C2D8E326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grpSp>
        <p:nvGrpSpPr>
          <p:cNvPr id="61" name="Группа 60"/>
          <p:cNvGrpSpPr/>
          <p:nvPr/>
        </p:nvGrpSpPr>
        <p:grpSpPr>
          <a:xfrm>
            <a:off x="396007" y="1296777"/>
            <a:ext cx="9136406" cy="1736733"/>
            <a:chOff x="627014" y="1374812"/>
            <a:chExt cx="9136406" cy="1736733"/>
          </a:xfrm>
        </p:grpSpPr>
        <p:sp>
          <p:nvSpPr>
            <p:cNvPr id="65" name="Скругленный прямоугольник 64">
              <a:extLst>
                <a:ext uri="{FF2B5EF4-FFF2-40B4-BE49-F238E27FC236}">
                  <a16:creationId xmlns:a16="http://schemas.microsoft.com/office/drawing/2014/main" id="{959288B3-6129-0F6E-2F82-BEEB0DD1000F}"/>
                </a:ext>
              </a:extLst>
            </p:cNvPr>
            <p:cNvSpPr/>
            <p:nvPr/>
          </p:nvSpPr>
          <p:spPr>
            <a:xfrm>
              <a:off x="627014" y="1401545"/>
              <a:ext cx="1710000" cy="1710000"/>
            </a:xfrm>
            <a:prstGeom prst="roundRect">
              <a:avLst>
                <a:gd name="adj" fmla="val 16435"/>
              </a:avLst>
            </a:prstGeom>
            <a:solidFill>
              <a:srgbClr val="F1F1F1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69" name="Скругленный прямоугольник 68">
              <a:extLst>
                <a:ext uri="{FF2B5EF4-FFF2-40B4-BE49-F238E27FC236}">
                  <a16:creationId xmlns:a16="http://schemas.microsoft.com/office/drawing/2014/main" id="{536BD308-6967-8AF5-7432-C3280FD3FCAB}"/>
                </a:ext>
              </a:extLst>
            </p:cNvPr>
            <p:cNvSpPr/>
            <p:nvPr/>
          </p:nvSpPr>
          <p:spPr>
            <a:xfrm>
              <a:off x="745508" y="1526428"/>
              <a:ext cx="1456918" cy="586798"/>
            </a:xfrm>
            <a:prstGeom prst="roundRect">
              <a:avLst>
                <a:gd name="adj" fmla="val 29906"/>
              </a:avLst>
            </a:prstGeom>
            <a:solidFill>
              <a:srgbClr val="FEFEFE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74" name="Скругленный прямоугольник 73">
              <a:extLst>
                <a:ext uri="{FF2B5EF4-FFF2-40B4-BE49-F238E27FC236}">
                  <a16:creationId xmlns:a16="http://schemas.microsoft.com/office/drawing/2014/main" id="{74865467-DC3F-30ED-A2E2-AE772E0BB58C}"/>
                </a:ext>
              </a:extLst>
            </p:cNvPr>
            <p:cNvSpPr/>
            <p:nvPr/>
          </p:nvSpPr>
          <p:spPr>
            <a:xfrm>
              <a:off x="2474370" y="1374812"/>
              <a:ext cx="1710000" cy="1710000"/>
            </a:xfrm>
            <a:prstGeom prst="roundRect">
              <a:avLst>
                <a:gd name="adj" fmla="val 16435"/>
              </a:avLst>
            </a:prstGeom>
            <a:solidFill>
              <a:srgbClr val="F1F1F1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75" name="Скругленный прямоугольник 74">
              <a:extLst>
                <a:ext uri="{FF2B5EF4-FFF2-40B4-BE49-F238E27FC236}">
                  <a16:creationId xmlns:a16="http://schemas.microsoft.com/office/drawing/2014/main" id="{6035FA24-3445-92D9-8779-8906CA8356A4}"/>
                </a:ext>
              </a:extLst>
            </p:cNvPr>
            <p:cNvSpPr/>
            <p:nvPr/>
          </p:nvSpPr>
          <p:spPr>
            <a:xfrm>
              <a:off x="4343390" y="1401545"/>
              <a:ext cx="1710000" cy="1710000"/>
            </a:xfrm>
            <a:prstGeom prst="roundRect">
              <a:avLst>
                <a:gd name="adj" fmla="val 16435"/>
              </a:avLst>
            </a:prstGeom>
            <a:solidFill>
              <a:srgbClr val="F1F1F1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77" name="Скругленный прямоугольник 76">
              <a:extLst>
                <a:ext uri="{FF2B5EF4-FFF2-40B4-BE49-F238E27FC236}">
                  <a16:creationId xmlns:a16="http://schemas.microsoft.com/office/drawing/2014/main" id="{A930814C-6C32-C14B-E8DE-92769C490880}"/>
                </a:ext>
              </a:extLst>
            </p:cNvPr>
            <p:cNvSpPr/>
            <p:nvPr/>
          </p:nvSpPr>
          <p:spPr>
            <a:xfrm>
              <a:off x="6201578" y="1401545"/>
              <a:ext cx="1710000" cy="1710000"/>
            </a:xfrm>
            <a:prstGeom prst="roundRect">
              <a:avLst>
                <a:gd name="adj" fmla="val 16435"/>
              </a:avLst>
            </a:prstGeom>
            <a:solidFill>
              <a:srgbClr val="F1F1F1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DAC0CC6E-70E5-5156-8AC0-98DA024669CB}"/>
                </a:ext>
              </a:extLst>
            </p:cNvPr>
            <p:cNvSpPr txBox="1"/>
            <p:nvPr/>
          </p:nvSpPr>
          <p:spPr>
            <a:xfrm>
              <a:off x="802375" y="2238109"/>
              <a:ext cx="1456918" cy="3231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Алтайский фонд развития малого и среднего предпринимательства</a:t>
              </a:r>
              <a:endParaRPr lang="x-none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Скругленный прямоугольник 79">
              <a:extLst>
                <a:ext uri="{FF2B5EF4-FFF2-40B4-BE49-F238E27FC236}">
                  <a16:creationId xmlns:a16="http://schemas.microsoft.com/office/drawing/2014/main" id="{FDD239D5-900C-057A-54CE-1A882E44D0FF}"/>
                </a:ext>
              </a:extLst>
            </p:cNvPr>
            <p:cNvSpPr/>
            <p:nvPr/>
          </p:nvSpPr>
          <p:spPr>
            <a:xfrm>
              <a:off x="2603696" y="1526428"/>
              <a:ext cx="1456918" cy="586798"/>
            </a:xfrm>
            <a:prstGeom prst="roundRect">
              <a:avLst>
                <a:gd name="adj" fmla="val 29906"/>
              </a:avLst>
            </a:prstGeom>
            <a:solidFill>
              <a:srgbClr val="FEFEFE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33857DB-2DA8-E6E3-4AD9-3428BA1DD7BC}"/>
                </a:ext>
              </a:extLst>
            </p:cNvPr>
            <p:cNvSpPr txBox="1"/>
            <p:nvPr/>
          </p:nvSpPr>
          <p:spPr>
            <a:xfrm>
              <a:off x="2603697" y="2209962"/>
              <a:ext cx="145691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КАУ «АЛТАЙСКИЙ ЦЕНТР ИНВЕСТИЦИЙ И РАЗВИТИЯ»</a:t>
              </a:r>
              <a:endParaRPr lang="x-none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Скругленный прямоугольник 81">
              <a:extLst>
                <a:ext uri="{FF2B5EF4-FFF2-40B4-BE49-F238E27FC236}">
                  <a16:creationId xmlns:a16="http://schemas.microsoft.com/office/drawing/2014/main" id="{FEB17594-FA55-5D4B-A29C-3B4D61CD6D8D}"/>
                </a:ext>
              </a:extLst>
            </p:cNvPr>
            <p:cNvSpPr/>
            <p:nvPr/>
          </p:nvSpPr>
          <p:spPr>
            <a:xfrm>
              <a:off x="2787485" y="2802674"/>
              <a:ext cx="1084023" cy="159021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700" kern="0" dirty="0">
                  <a:solidFill>
                    <a:schemeClr val="bg1"/>
                  </a:solidFill>
                </a:rPr>
                <a:t>https$//econom22</a:t>
              </a:r>
              <a:r>
                <a:rPr lang="ru-RU" sz="700" kern="0" dirty="0">
                  <a:solidFill>
                    <a:schemeClr val="bg1"/>
                  </a:solidFill>
                </a:rPr>
                <a:t>.</a:t>
              </a:r>
              <a:r>
                <a:rPr lang="en-US" sz="700" kern="0" dirty="0" err="1">
                  <a:solidFill>
                    <a:schemeClr val="bg1"/>
                  </a:solidFill>
                </a:rPr>
                <a:t>ru</a:t>
              </a:r>
              <a:r>
                <a:rPr lang="ru-RU" sz="700" kern="0" dirty="0">
                  <a:solidFill>
                    <a:schemeClr val="bg1"/>
                  </a:solidFill>
                </a:rPr>
                <a:t>   </a:t>
              </a:r>
              <a:endParaRPr lang="x-none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Скругленный прямоугольник 82">
              <a:extLst>
                <a:ext uri="{FF2B5EF4-FFF2-40B4-BE49-F238E27FC236}">
                  <a16:creationId xmlns:a16="http://schemas.microsoft.com/office/drawing/2014/main" id="{56B14C1F-90BD-1C90-73F6-6C9F59151716}"/>
                </a:ext>
              </a:extLst>
            </p:cNvPr>
            <p:cNvSpPr/>
            <p:nvPr/>
          </p:nvSpPr>
          <p:spPr>
            <a:xfrm>
              <a:off x="4432190" y="1526428"/>
              <a:ext cx="1456918" cy="586798"/>
            </a:xfrm>
            <a:prstGeom prst="roundRect">
              <a:avLst>
                <a:gd name="adj" fmla="val 29906"/>
              </a:avLst>
            </a:prstGeom>
            <a:solidFill>
              <a:srgbClr val="FEFEFE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8E951FBD-1E74-BE7C-D4A3-F35376CDAEF3}"/>
                </a:ext>
              </a:extLst>
            </p:cNvPr>
            <p:cNvSpPr txBox="1"/>
            <p:nvPr/>
          </p:nvSpPr>
          <p:spPr>
            <a:xfrm>
              <a:off x="4432191" y="2209962"/>
              <a:ext cx="145691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ИНВЕСТИЦИОННЫЙ ПОРТАЛ АЛТАЙСКОГО КРАЯ</a:t>
              </a:r>
              <a:endParaRPr lang="x-none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6" name="Скругленный прямоугольник 85">
              <a:extLst>
                <a:ext uri="{FF2B5EF4-FFF2-40B4-BE49-F238E27FC236}">
                  <a16:creationId xmlns:a16="http://schemas.microsoft.com/office/drawing/2014/main" id="{639E1C2B-6618-B164-86D8-41D1A9B3E5DC}"/>
                </a:ext>
              </a:extLst>
            </p:cNvPr>
            <p:cNvSpPr/>
            <p:nvPr/>
          </p:nvSpPr>
          <p:spPr>
            <a:xfrm>
              <a:off x="6324558" y="1526428"/>
              <a:ext cx="1456918" cy="586798"/>
            </a:xfrm>
            <a:prstGeom prst="roundRect">
              <a:avLst>
                <a:gd name="adj" fmla="val 29906"/>
              </a:avLst>
            </a:prstGeom>
            <a:solidFill>
              <a:srgbClr val="FEFEFE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27D5FE-F318-9DC8-513C-A48C26710BE8}"/>
                </a:ext>
              </a:extLst>
            </p:cNvPr>
            <p:cNvSpPr txBox="1"/>
            <p:nvPr/>
          </p:nvSpPr>
          <p:spPr>
            <a:xfrm>
              <a:off x="6324559" y="2209961"/>
              <a:ext cx="1456917" cy="3231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МИНИСТЕРСТВО ЭКОНОМИЧЕСКОГО РАЗВИТИЯ АЛТАЙСКОГО КРАЯ</a:t>
              </a:r>
              <a:endParaRPr lang="x-none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9" name="Picture 2" descr="логотип Мой бизнес | С 1 января 2023 года Администрация Чарышского района  Алтайского края преобразована в Администрацию муниципального округа  Чарышский район Алтайского края.">
              <a:extLst>
                <a:ext uri="{FF2B5EF4-FFF2-40B4-BE49-F238E27FC236}">
                  <a16:creationId xmlns:a16="http://schemas.microsoft.com/office/drawing/2014/main" id="{CB9E44DB-1C66-11F1-4DA7-8FAD32372A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8748" y="1614226"/>
              <a:ext cx="943068" cy="4210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" name="Picture 2" descr="https://invest.alregn.ru/bitrix/templates/invest2022/img/logo_kau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4202" y="1630501"/>
              <a:ext cx="1332000" cy="391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1" name="Picture 8" descr="https://invest.alregn.ru/bitrix/templates/invest2022/img/gerb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7773" y="1573420"/>
              <a:ext cx="488124" cy="492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" name="Рисунок 91"/>
            <p:cNvPicPr/>
            <p:nvPr/>
          </p:nvPicPr>
          <p:blipFill rotWithShape="1">
            <a:blip r:embed="rId6"/>
            <a:srcRect l="3688" t="7616" r="57990" b="82563"/>
            <a:stretch/>
          </p:blipFill>
          <p:spPr bwMode="auto">
            <a:xfrm>
              <a:off x="4463287" y="1656441"/>
              <a:ext cx="1394720" cy="33658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3" name="Скругленный прямоугольник 92">
              <a:extLst>
                <a:ext uri="{FF2B5EF4-FFF2-40B4-BE49-F238E27FC236}">
                  <a16:creationId xmlns:a16="http://schemas.microsoft.com/office/drawing/2014/main" id="{A930814C-6C32-C14B-E8DE-92769C490880}"/>
                </a:ext>
              </a:extLst>
            </p:cNvPr>
            <p:cNvSpPr/>
            <p:nvPr/>
          </p:nvSpPr>
          <p:spPr>
            <a:xfrm>
              <a:off x="8053420" y="1401545"/>
              <a:ext cx="1710000" cy="1710000"/>
            </a:xfrm>
            <a:prstGeom prst="roundRect">
              <a:avLst>
                <a:gd name="adj" fmla="val 16435"/>
              </a:avLst>
            </a:prstGeom>
            <a:solidFill>
              <a:srgbClr val="F1F1F1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94" name="Скругленный прямоугольник 93">
              <a:extLst>
                <a:ext uri="{FF2B5EF4-FFF2-40B4-BE49-F238E27FC236}">
                  <a16:creationId xmlns:a16="http://schemas.microsoft.com/office/drawing/2014/main" id="{639E1C2B-6618-B164-86D8-41D1A9B3E5DC}"/>
                </a:ext>
              </a:extLst>
            </p:cNvPr>
            <p:cNvSpPr/>
            <p:nvPr/>
          </p:nvSpPr>
          <p:spPr>
            <a:xfrm>
              <a:off x="8176400" y="1526428"/>
              <a:ext cx="1456918" cy="586798"/>
            </a:xfrm>
            <a:prstGeom prst="roundRect">
              <a:avLst>
                <a:gd name="adj" fmla="val 29906"/>
              </a:avLst>
            </a:prstGeom>
            <a:solidFill>
              <a:srgbClr val="FEFEFE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1627D5FE-F318-9DC8-513C-A48C26710BE8}"/>
                </a:ext>
              </a:extLst>
            </p:cNvPr>
            <p:cNvSpPr txBox="1"/>
            <p:nvPr/>
          </p:nvSpPr>
          <p:spPr>
            <a:xfrm>
              <a:off x="8176401" y="2209961"/>
              <a:ext cx="1456917" cy="3231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МИНИСТЕРСТВО </a:t>
              </a:r>
            </a:p>
            <a:p>
              <a:r>
                <a:rPr lang="ru-RU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СЕЛЬСКОГО ХОЗЯЙСТВА АЛТАЙСКОГО КРАЯ</a:t>
              </a:r>
              <a:endParaRPr lang="x-none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7" name="Picture 10" descr="logo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10369" y="1558631"/>
              <a:ext cx="792000" cy="5456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Скругленный прямоугольник 99">
            <a:extLst>
              <a:ext uri="{FF2B5EF4-FFF2-40B4-BE49-F238E27FC236}">
                <a16:creationId xmlns:a16="http://schemas.microsoft.com/office/drawing/2014/main" id="{639E1C2B-6618-B164-86D8-41D1A9B3E5DC}"/>
              </a:ext>
            </a:extLst>
          </p:cNvPr>
          <p:cNvSpPr/>
          <p:nvPr/>
        </p:nvSpPr>
        <p:spPr>
          <a:xfrm>
            <a:off x="7888874" y="3853053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grpSp>
        <p:nvGrpSpPr>
          <p:cNvPr id="105" name="Group 34237"/>
          <p:cNvGrpSpPr/>
          <p:nvPr/>
        </p:nvGrpSpPr>
        <p:grpSpPr>
          <a:xfrm>
            <a:off x="514501" y="3420532"/>
            <a:ext cx="8527580" cy="1780387"/>
            <a:chOff x="0" y="0"/>
            <a:chExt cx="8178780" cy="1768348"/>
          </a:xfrm>
        </p:grpSpPr>
        <p:sp>
          <p:nvSpPr>
            <p:cNvPr id="106" name="Shape 4810"/>
            <p:cNvSpPr/>
            <p:nvPr/>
          </p:nvSpPr>
          <p:spPr>
            <a:xfrm>
              <a:off x="2016912" y="2286"/>
              <a:ext cx="1710055" cy="1709928"/>
            </a:xfrm>
            <a:custGeom>
              <a:avLst/>
              <a:gdLst/>
              <a:ahLst/>
              <a:cxnLst/>
              <a:rect l="0" t="0" r="0" b="0"/>
              <a:pathLst>
                <a:path w="1710055" h="1709928">
                  <a:moveTo>
                    <a:pt x="281051" y="0"/>
                  </a:moveTo>
                  <a:lnTo>
                    <a:pt x="1429004" y="0"/>
                  </a:lnTo>
                  <a:lnTo>
                    <a:pt x="1474597" y="3683"/>
                  </a:lnTo>
                  <a:lnTo>
                    <a:pt x="1517777" y="14224"/>
                  </a:lnTo>
                  <a:lnTo>
                    <a:pt x="1558163" y="31369"/>
                  </a:lnTo>
                  <a:lnTo>
                    <a:pt x="1594993" y="54229"/>
                  </a:lnTo>
                  <a:lnTo>
                    <a:pt x="1627759" y="82296"/>
                  </a:lnTo>
                  <a:lnTo>
                    <a:pt x="1655826" y="115062"/>
                  </a:lnTo>
                  <a:lnTo>
                    <a:pt x="1678686" y="151892"/>
                  </a:lnTo>
                  <a:lnTo>
                    <a:pt x="1695704" y="192151"/>
                  </a:lnTo>
                  <a:lnTo>
                    <a:pt x="1706372" y="235458"/>
                  </a:lnTo>
                  <a:lnTo>
                    <a:pt x="1710055" y="281051"/>
                  </a:lnTo>
                  <a:lnTo>
                    <a:pt x="1710055" y="1428877"/>
                  </a:lnTo>
                  <a:lnTo>
                    <a:pt x="1706372" y="1474470"/>
                  </a:lnTo>
                  <a:lnTo>
                    <a:pt x="1695704" y="1517777"/>
                  </a:lnTo>
                  <a:lnTo>
                    <a:pt x="1678686" y="1558036"/>
                  </a:lnTo>
                  <a:lnTo>
                    <a:pt x="1655826" y="1594866"/>
                  </a:lnTo>
                  <a:lnTo>
                    <a:pt x="1627759" y="1627632"/>
                  </a:lnTo>
                  <a:lnTo>
                    <a:pt x="1594993" y="1655699"/>
                  </a:lnTo>
                  <a:lnTo>
                    <a:pt x="1558163" y="1678559"/>
                  </a:lnTo>
                  <a:lnTo>
                    <a:pt x="1517777" y="1695577"/>
                  </a:lnTo>
                  <a:lnTo>
                    <a:pt x="1474597" y="1706245"/>
                  </a:lnTo>
                  <a:lnTo>
                    <a:pt x="1429004" y="1709928"/>
                  </a:lnTo>
                  <a:lnTo>
                    <a:pt x="281051" y="1709928"/>
                  </a:lnTo>
                  <a:lnTo>
                    <a:pt x="235458" y="1706245"/>
                  </a:lnTo>
                  <a:lnTo>
                    <a:pt x="192278" y="1695577"/>
                  </a:lnTo>
                  <a:lnTo>
                    <a:pt x="151892" y="1678559"/>
                  </a:lnTo>
                  <a:lnTo>
                    <a:pt x="115062" y="1655699"/>
                  </a:lnTo>
                  <a:lnTo>
                    <a:pt x="82296" y="1627632"/>
                  </a:lnTo>
                  <a:lnTo>
                    <a:pt x="54229" y="1594866"/>
                  </a:lnTo>
                  <a:lnTo>
                    <a:pt x="31369" y="1558036"/>
                  </a:lnTo>
                  <a:lnTo>
                    <a:pt x="14351" y="1517777"/>
                  </a:lnTo>
                  <a:lnTo>
                    <a:pt x="3683" y="1474470"/>
                  </a:lnTo>
                  <a:lnTo>
                    <a:pt x="0" y="1428877"/>
                  </a:lnTo>
                  <a:lnTo>
                    <a:pt x="0" y="281051"/>
                  </a:lnTo>
                  <a:lnTo>
                    <a:pt x="3683" y="235458"/>
                  </a:lnTo>
                  <a:lnTo>
                    <a:pt x="14351" y="192151"/>
                  </a:lnTo>
                  <a:lnTo>
                    <a:pt x="31369" y="151892"/>
                  </a:lnTo>
                  <a:lnTo>
                    <a:pt x="54229" y="115062"/>
                  </a:lnTo>
                  <a:lnTo>
                    <a:pt x="82296" y="82296"/>
                  </a:lnTo>
                  <a:lnTo>
                    <a:pt x="115062" y="54229"/>
                  </a:lnTo>
                  <a:lnTo>
                    <a:pt x="151892" y="31369"/>
                  </a:lnTo>
                  <a:lnTo>
                    <a:pt x="192278" y="14224"/>
                  </a:lnTo>
                  <a:lnTo>
                    <a:pt x="235458" y="3683"/>
                  </a:lnTo>
                  <a:lnTo>
                    <a:pt x="281051" y="0"/>
                  </a:lnTo>
                  <a:close/>
                </a:path>
              </a:pathLst>
            </a:custGeom>
            <a:solidFill>
              <a:srgbClr val="F1F1F1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7" name="Shape 4811"/>
            <p:cNvSpPr/>
            <p:nvPr/>
          </p:nvSpPr>
          <p:spPr>
            <a:xfrm>
              <a:off x="2135404" y="127127"/>
              <a:ext cx="1456944" cy="586740"/>
            </a:xfrm>
            <a:custGeom>
              <a:avLst/>
              <a:gdLst/>
              <a:ahLst/>
              <a:cxnLst/>
              <a:rect l="0" t="0" r="0" b="0"/>
              <a:pathLst>
                <a:path w="1456944" h="586740">
                  <a:moveTo>
                    <a:pt x="175514" y="0"/>
                  </a:moveTo>
                  <a:lnTo>
                    <a:pt x="1281430" y="0"/>
                  </a:lnTo>
                  <a:lnTo>
                    <a:pt x="1328039" y="6223"/>
                  </a:lnTo>
                  <a:lnTo>
                    <a:pt x="1370076" y="24003"/>
                  </a:lnTo>
                  <a:lnTo>
                    <a:pt x="1405509" y="51435"/>
                  </a:lnTo>
                  <a:lnTo>
                    <a:pt x="1432941" y="86868"/>
                  </a:lnTo>
                  <a:lnTo>
                    <a:pt x="1450721" y="128778"/>
                  </a:lnTo>
                  <a:lnTo>
                    <a:pt x="1456944" y="175514"/>
                  </a:lnTo>
                  <a:lnTo>
                    <a:pt x="1456944" y="411353"/>
                  </a:lnTo>
                  <a:lnTo>
                    <a:pt x="1450721" y="457962"/>
                  </a:lnTo>
                  <a:lnTo>
                    <a:pt x="1432941" y="499872"/>
                  </a:lnTo>
                  <a:lnTo>
                    <a:pt x="1405509" y="535432"/>
                  </a:lnTo>
                  <a:lnTo>
                    <a:pt x="1370076" y="562864"/>
                  </a:lnTo>
                  <a:lnTo>
                    <a:pt x="1328039" y="580517"/>
                  </a:lnTo>
                  <a:lnTo>
                    <a:pt x="1281430" y="586740"/>
                  </a:lnTo>
                  <a:lnTo>
                    <a:pt x="175514" y="586740"/>
                  </a:lnTo>
                  <a:lnTo>
                    <a:pt x="128905" y="580517"/>
                  </a:lnTo>
                  <a:lnTo>
                    <a:pt x="86868" y="562864"/>
                  </a:lnTo>
                  <a:lnTo>
                    <a:pt x="51435" y="535432"/>
                  </a:lnTo>
                  <a:lnTo>
                    <a:pt x="24003" y="499872"/>
                  </a:lnTo>
                  <a:lnTo>
                    <a:pt x="6223" y="457962"/>
                  </a:lnTo>
                  <a:lnTo>
                    <a:pt x="0" y="411353"/>
                  </a:lnTo>
                  <a:lnTo>
                    <a:pt x="0" y="175514"/>
                  </a:lnTo>
                  <a:lnTo>
                    <a:pt x="6223" y="128778"/>
                  </a:lnTo>
                  <a:lnTo>
                    <a:pt x="24003" y="86868"/>
                  </a:lnTo>
                  <a:lnTo>
                    <a:pt x="51435" y="51435"/>
                  </a:lnTo>
                  <a:lnTo>
                    <a:pt x="86868" y="24003"/>
                  </a:lnTo>
                  <a:lnTo>
                    <a:pt x="128905" y="6223"/>
                  </a:lnTo>
                  <a:lnTo>
                    <a:pt x="175514" y="0"/>
                  </a:lnTo>
                  <a:close/>
                </a:path>
              </a:pathLst>
            </a:custGeom>
            <a:solidFill>
              <a:srgbClr val="FEFEFE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8" name="Shape 4812"/>
            <p:cNvSpPr/>
            <p:nvPr/>
          </p:nvSpPr>
          <p:spPr>
            <a:xfrm>
              <a:off x="0" y="58276"/>
              <a:ext cx="1709953" cy="1710055"/>
            </a:xfrm>
            <a:custGeom>
              <a:avLst/>
              <a:gdLst/>
              <a:ahLst/>
              <a:cxnLst/>
              <a:rect l="0" t="0" r="0" b="0"/>
              <a:pathLst>
                <a:path w="1709953" h="1710055">
                  <a:moveTo>
                    <a:pt x="281038" y="0"/>
                  </a:moveTo>
                  <a:lnTo>
                    <a:pt x="1428902" y="0"/>
                  </a:lnTo>
                  <a:lnTo>
                    <a:pt x="1474495" y="3683"/>
                  </a:lnTo>
                  <a:lnTo>
                    <a:pt x="1517802" y="14351"/>
                  </a:lnTo>
                  <a:lnTo>
                    <a:pt x="1558061" y="31369"/>
                  </a:lnTo>
                  <a:lnTo>
                    <a:pt x="1594891" y="54229"/>
                  </a:lnTo>
                  <a:lnTo>
                    <a:pt x="1627657" y="82296"/>
                  </a:lnTo>
                  <a:lnTo>
                    <a:pt x="1655724" y="115062"/>
                  </a:lnTo>
                  <a:lnTo>
                    <a:pt x="1678584" y="151892"/>
                  </a:lnTo>
                  <a:lnTo>
                    <a:pt x="1695729" y="192278"/>
                  </a:lnTo>
                  <a:lnTo>
                    <a:pt x="1706270" y="235458"/>
                  </a:lnTo>
                  <a:lnTo>
                    <a:pt x="1709953" y="281051"/>
                  </a:lnTo>
                  <a:lnTo>
                    <a:pt x="1709953" y="1429004"/>
                  </a:lnTo>
                  <a:lnTo>
                    <a:pt x="1706270" y="1474597"/>
                  </a:lnTo>
                  <a:lnTo>
                    <a:pt x="1695729" y="1517777"/>
                  </a:lnTo>
                  <a:lnTo>
                    <a:pt x="1678584" y="1558163"/>
                  </a:lnTo>
                  <a:lnTo>
                    <a:pt x="1655724" y="1594993"/>
                  </a:lnTo>
                  <a:lnTo>
                    <a:pt x="1627657" y="1627759"/>
                  </a:lnTo>
                  <a:lnTo>
                    <a:pt x="1594891" y="1655826"/>
                  </a:lnTo>
                  <a:lnTo>
                    <a:pt x="1558061" y="1678686"/>
                  </a:lnTo>
                  <a:lnTo>
                    <a:pt x="1517802" y="1695704"/>
                  </a:lnTo>
                  <a:lnTo>
                    <a:pt x="1474495" y="1706372"/>
                  </a:lnTo>
                  <a:lnTo>
                    <a:pt x="1428902" y="1710055"/>
                  </a:lnTo>
                  <a:lnTo>
                    <a:pt x="281038" y="1710055"/>
                  </a:lnTo>
                  <a:lnTo>
                    <a:pt x="235458" y="1706372"/>
                  </a:lnTo>
                  <a:lnTo>
                    <a:pt x="192214" y="1695704"/>
                  </a:lnTo>
                  <a:lnTo>
                    <a:pt x="151879" y="1678686"/>
                  </a:lnTo>
                  <a:lnTo>
                    <a:pt x="115062" y="1655826"/>
                  </a:lnTo>
                  <a:lnTo>
                    <a:pt x="82309" y="1627759"/>
                  </a:lnTo>
                  <a:lnTo>
                    <a:pt x="54229" y="1594993"/>
                  </a:lnTo>
                  <a:lnTo>
                    <a:pt x="31369" y="1558163"/>
                  </a:lnTo>
                  <a:lnTo>
                    <a:pt x="14326" y="1517777"/>
                  </a:lnTo>
                  <a:lnTo>
                    <a:pt x="3683" y="1474597"/>
                  </a:lnTo>
                  <a:lnTo>
                    <a:pt x="0" y="1429004"/>
                  </a:lnTo>
                  <a:lnTo>
                    <a:pt x="0" y="281051"/>
                  </a:lnTo>
                  <a:lnTo>
                    <a:pt x="3683" y="235458"/>
                  </a:lnTo>
                  <a:lnTo>
                    <a:pt x="14326" y="192278"/>
                  </a:lnTo>
                  <a:lnTo>
                    <a:pt x="31369" y="151892"/>
                  </a:lnTo>
                  <a:lnTo>
                    <a:pt x="54229" y="115062"/>
                  </a:lnTo>
                  <a:lnTo>
                    <a:pt x="82309" y="82296"/>
                  </a:lnTo>
                  <a:lnTo>
                    <a:pt x="115062" y="54229"/>
                  </a:lnTo>
                  <a:lnTo>
                    <a:pt x="151879" y="31369"/>
                  </a:lnTo>
                  <a:lnTo>
                    <a:pt x="192214" y="14351"/>
                  </a:lnTo>
                  <a:lnTo>
                    <a:pt x="235458" y="3683"/>
                  </a:lnTo>
                  <a:lnTo>
                    <a:pt x="281038" y="0"/>
                  </a:lnTo>
                  <a:close/>
                </a:path>
              </a:pathLst>
            </a:custGeom>
            <a:solidFill>
              <a:srgbClr val="F1F1F1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9" name="Shape 4813"/>
            <p:cNvSpPr/>
            <p:nvPr/>
          </p:nvSpPr>
          <p:spPr>
            <a:xfrm>
              <a:off x="118491" y="183134"/>
              <a:ext cx="1456970" cy="586867"/>
            </a:xfrm>
            <a:custGeom>
              <a:avLst/>
              <a:gdLst/>
              <a:ahLst/>
              <a:cxnLst/>
              <a:rect l="0" t="0" r="0" b="0"/>
              <a:pathLst>
                <a:path w="1456970" h="586867">
                  <a:moveTo>
                    <a:pt x="175489" y="0"/>
                  </a:moveTo>
                  <a:lnTo>
                    <a:pt x="1281455" y="0"/>
                  </a:lnTo>
                  <a:lnTo>
                    <a:pt x="1328064" y="6350"/>
                  </a:lnTo>
                  <a:lnTo>
                    <a:pt x="1369974" y="24003"/>
                  </a:lnTo>
                  <a:lnTo>
                    <a:pt x="1405535" y="51435"/>
                  </a:lnTo>
                  <a:lnTo>
                    <a:pt x="1432967" y="86995"/>
                  </a:lnTo>
                  <a:lnTo>
                    <a:pt x="1450620" y="128905"/>
                  </a:lnTo>
                  <a:lnTo>
                    <a:pt x="1456970" y="175514"/>
                  </a:lnTo>
                  <a:lnTo>
                    <a:pt x="1456970" y="411353"/>
                  </a:lnTo>
                  <a:lnTo>
                    <a:pt x="1450620" y="457962"/>
                  </a:lnTo>
                  <a:lnTo>
                    <a:pt x="1432967" y="499999"/>
                  </a:lnTo>
                  <a:lnTo>
                    <a:pt x="1405535" y="535432"/>
                  </a:lnTo>
                  <a:lnTo>
                    <a:pt x="1369974" y="562864"/>
                  </a:lnTo>
                  <a:lnTo>
                    <a:pt x="1328064" y="580644"/>
                  </a:lnTo>
                  <a:lnTo>
                    <a:pt x="1281455" y="586867"/>
                  </a:lnTo>
                  <a:lnTo>
                    <a:pt x="175489" y="586867"/>
                  </a:lnTo>
                  <a:lnTo>
                    <a:pt x="128842" y="580644"/>
                  </a:lnTo>
                  <a:lnTo>
                    <a:pt x="86919" y="562864"/>
                  </a:lnTo>
                  <a:lnTo>
                    <a:pt x="51397" y="535432"/>
                  </a:lnTo>
                  <a:lnTo>
                    <a:pt x="23965" y="499999"/>
                  </a:lnTo>
                  <a:lnTo>
                    <a:pt x="6274" y="457962"/>
                  </a:lnTo>
                  <a:lnTo>
                    <a:pt x="0" y="411353"/>
                  </a:lnTo>
                  <a:lnTo>
                    <a:pt x="0" y="175514"/>
                  </a:lnTo>
                  <a:lnTo>
                    <a:pt x="6274" y="128905"/>
                  </a:lnTo>
                  <a:lnTo>
                    <a:pt x="23965" y="86995"/>
                  </a:lnTo>
                  <a:lnTo>
                    <a:pt x="51397" y="51435"/>
                  </a:lnTo>
                  <a:lnTo>
                    <a:pt x="86919" y="24003"/>
                  </a:lnTo>
                  <a:lnTo>
                    <a:pt x="128842" y="6350"/>
                  </a:lnTo>
                  <a:lnTo>
                    <a:pt x="175489" y="0"/>
                  </a:lnTo>
                  <a:close/>
                </a:path>
              </a:pathLst>
            </a:custGeom>
            <a:solidFill>
              <a:srgbClr val="FEFEFE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0" name="Shape 4814"/>
            <p:cNvSpPr/>
            <p:nvPr/>
          </p:nvSpPr>
          <p:spPr>
            <a:xfrm>
              <a:off x="4075709" y="0"/>
              <a:ext cx="1710055" cy="1710055"/>
            </a:xfrm>
            <a:custGeom>
              <a:avLst/>
              <a:gdLst/>
              <a:ahLst/>
              <a:cxnLst/>
              <a:rect l="0" t="0" r="0" b="0"/>
              <a:pathLst>
                <a:path w="1710055" h="1710055">
                  <a:moveTo>
                    <a:pt x="281051" y="0"/>
                  </a:moveTo>
                  <a:lnTo>
                    <a:pt x="1429004" y="0"/>
                  </a:lnTo>
                  <a:lnTo>
                    <a:pt x="1474597" y="3683"/>
                  </a:lnTo>
                  <a:lnTo>
                    <a:pt x="1517777" y="14351"/>
                  </a:lnTo>
                  <a:lnTo>
                    <a:pt x="1558163" y="31369"/>
                  </a:lnTo>
                  <a:lnTo>
                    <a:pt x="1594993" y="54229"/>
                  </a:lnTo>
                  <a:lnTo>
                    <a:pt x="1627632" y="82296"/>
                  </a:lnTo>
                  <a:lnTo>
                    <a:pt x="1655826" y="115062"/>
                  </a:lnTo>
                  <a:lnTo>
                    <a:pt x="1678686" y="151892"/>
                  </a:lnTo>
                  <a:lnTo>
                    <a:pt x="1695704" y="192151"/>
                  </a:lnTo>
                  <a:lnTo>
                    <a:pt x="1706372" y="235458"/>
                  </a:lnTo>
                  <a:lnTo>
                    <a:pt x="1710055" y="281051"/>
                  </a:lnTo>
                  <a:lnTo>
                    <a:pt x="1710055" y="1429004"/>
                  </a:lnTo>
                  <a:lnTo>
                    <a:pt x="1706372" y="1474597"/>
                  </a:lnTo>
                  <a:lnTo>
                    <a:pt x="1695704" y="1517777"/>
                  </a:lnTo>
                  <a:lnTo>
                    <a:pt x="1678686" y="1558163"/>
                  </a:lnTo>
                  <a:lnTo>
                    <a:pt x="1655826" y="1594993"/>
                  </a:lnTo>
                  <a:lnTo>
                    <a:pt x="1627632" y="1627632"/>
                  </a:lnTo>
                  <a:lnTo>
                    <a:pt x="1594993" y="1655826"/>
                  </a:lnTo>
                  <a:lnTo>
                    <a:pt x="1558163" y="1678686"/>
                  </a:lnTo>
                  <a:lnTo>
                    <a:pt x="1517777" y="1695704"/>
                  </a:lnTo>
                  <a:lnTo>
                    <a:pt x="1474597" y="1706372"/>
                  </a:lnTo>
                  <a:lnTo>
                    <a:pt x="1429004" y="1710055"/>
                  </a:lnTo>
                  <a:lnTo>
                    <a:pt x="281051" y="1710055"/>
                  </a:lnTo>
                  <a:lnTo>
                    <a:pt x="235458" y="1706372"/>
                  </a:lnTo>
                  <a:lnTo>
                    <a:pt x="192151" y="1695704"/>
                  </a:lnTo>
                  <a:lnTo>
                    <a:pt x="151892" y="1678686"/>
                  </a:lnTo>
                  <a:lnTo>
                    <a:pt x="115062" y="1655826"/>
                  </a:lnTo>
                  <a:lnTo>
                    <a:pt x="82296" y="1627632"/>
                  </a:lnTo>
                  <a:lnTo>
                    <a:pt x="54229" y="1594993"/>
                  </a:lnTo>
                  <a:lnTo>
                    <a:pt x="31369" y="1558163"/>
                  </a:lnTo>
                  <a:lnTo>
                    <a:pt x="14351" y="1517777"/>
                  </a:lnTo>
                  <a:lnTo>
                    <a:pt x="3683" y="1474597"/>
                  </a:lnTo>
                  <a:lnTo>
                    <a:pt x="0" y="1429004"/>
                  </a:lnTo>
                  <a:lnTo>
                    <a:pt x="0" y="281051"/>
                  </a:lnTo>
                  <a:lnTo>
                    <a:pt x="3683" y="235458"/>
                  </a:lnTo>
                  <a:lnTo>
                    <a:pt x="14351" y="192151"/>
                  </a:lnTo>
                  <a:lnTo>
                    <a:pt x="31369" y="151892"/>
                  </a:lnTo>
                  <a:lnTo>
                    <a:pt x="54229" y="115062"/>
                  </a:lnTo>
                  <a:lnTo>
                    <a:pt x="82296" y="82296"/>
                  </a:lnTo>
                  <a:lnTo>
                    <a:pt x="115062" y="54229"/>
                  </a:lnTo>
                  <a:lnTo>
                    <a:pt x="151892" y="31369"/>
                  </a:lnTo>
                  <a:lnTo>
                    <a:pt x="192151" y="14351"/>
                  </a:lnTo>
                  <a:lnTo>
                    <a:pt x="235458" y="3683"/>
                  </a:lnTo>
                  <a:lnTo>
                    <a:pt x="281051" y="0"/>
                  </a:lnTo>
                  <a:close/>
                </a:path>
              </a:pathLst>
            </a:custGeom>
            <a:solidFill>
              <a:srgbClr val="F1F1F1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1" name="Shape 4815"/>
            <p:cNvSpPr/>
            <p:nvPr/>
          </p:nvSpPr>
          <p:spPr>
            <a:xfrm>
              <a:off x="4140313" y="96845"/>
              <a:ext cx="1456944" cy="586867"/>
            </a:xfrm>
            <a:custGeom>
              <a:avLst/>
              <a:gdLst/>
              <a:ahLst/>
              <a:cxnLst/>
              <a:rect l="0" t="0" r="0" b="0"/>
              <a:pathLst>
                <a:path w="1456944" h="586867">
                  <a:moveTo>
                    <a:pt x="175514" y="0"/>
                  </a:moveTo>
                  <a:lnTo>
                    <a:pt x="1281430" y="0"/>
                  </a:lnTo>
                  <a:lnTo>
                    <a:pt x="1328039" y="6350"/>
                  </a:lnTo>
                  <a:lnTo>
                    <a:pt x="1369949" y="24003"/>
                  </a:lnTo>
                  <a:lnTo>
                    <a:pt x="1405509" y="51435"/>
                  </a:lnTo>
                  <a:lnTo>
                    <a:pt x="1432941" y="86995"/>
                  </a:lnTo>
                  <a:lnTo>
                    <a:pt x="1450594" y="128905"/>
                  </a:lnTo>
                  <a:lnTo>
                    <a:pt x="1456944" y="175514"/>
                  </a:lnTo>
                  <a:lnTo>
                    <a:pt x="1456944" y="411353"/>
                  </a:lnTo>
                  <a:lnTo>
                    <a:pt x="1450594" y="457962"/>
                  </a:lnTo>
                  <a:lnTo>
                    <a:pt x="1432941" y="499872"/>
                  </a:lnTo>
                  <a:lnTo>
                    <a:pt x="1405509" y="535432"/>
                  </a:lnTo>
                  <a:lnTo>
                    <a:pt x="1369949" y="562864"/>
                  </a:lnTo>
                  <a:lnTo>
                    <a:pt x="1328039" y="580517"/>
                  </a:lnTo>
                  <a:lnTo>
                    <a:pt x="1281430" y="586867"/>
                  </a:lnTo>
                  <a:lnTo>
                    <a:pt x="175514" y="586867"/>
                  </a:lnTo>
                  <a:lnTo>
                    <a:pt x="128778" y="580517"/>
                  </a:lnTo>
                  <a:lnTo>
                    <a:pt x="86868" y="562864"/>
                  </a:lnTo>
                  <a:lnTo>
                    <a:pt x="51435" y="535432"/>
                  </a:lnTo>
                  <a:lnTo>
                    <a:pt x="24003" y="499872"/>
                  </a:lnTo>
                  <a:lnTo>
                    <a:pt x="6223" y="457962"/>
                  </a:lnTo>
                  <a:lnTo>
                    <a:pt x="0" y="411353"/>
                  </a:lnTo>
                  <a:lnTo>
                    <a:pt x="0" y="175514"/>
                  </a:lnTo>
                  <a:lnTo>
                    <a:pt x="6223" y="128905"/>
                  </a:lnTo>
                  <a:lnTo>
                    <a:pt x="24003" y="86995"/>
                  </a:lnTo>
                  <a:lnTo>
                    <a:pt x="51435" y="51435"/>
                  </a:lnTo>
                  <a:lnTo>
                    <a:pt x="86868" y="24003"/>
                  </a:lnTo>
                  <a:lnTo>
                    <a:pt x="128778" y="6350"/>
                  </a:lnTo>
                  <a:lnTo>
                    <a:pt x="175514" y="0"/>
                  </a:lnTo>
                  <a:close/>
                </a:path>
              </a:pathLst>
            </a:custGeom>
            <a:solidFill>
              <a:srgbClr val="FEFEFE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2" name="Shape 4820"/>
            <p:cNvSpPr/>
            <p:nvPr/>
          </p:nvSpPr>
          <p:spPr>
            <a:xfrm>
              <a:off x="6372124" y="58293"/>
              <a:ext cx="1709927" cy="1710055"/>
            </a:xfrm>
            <a:custGeom>
              <a:avLst/>
              <a:gdLst/>
              <a:ahLst/>
              <a:cxnLst/>
              <a:rect l="0" t="0" r="0" b="0"/>
              <a:pathLst>
                <a:path w="1709927" h="1710055">
                  <a:moveTo>
                    <a:pt x="281051" y="0"/>
                  </a:moveTo>
                  <a:lnTo>
                    <a:pt x="1428876" y="0"/>
                  </a:lnTo>
                  <a:lnTo>
                    <a:pt x="1474470" y="3683"/>
                  </a:lnTo>
                  <a:lnTo>
                    <a:pt x="1517776" y="14351"/>
                  </a:lnTo>
                  <a:lnTo>
                    <a:pt x="1558036" y="31369"/>
                  </a:lnTo>
                  <a:lnTo>
                    <a:pt x="1594866" y="54229"/>
                  </a:lnTo>
                  <a:lnTo>
                    <a:pt x="1627632" y="82296"/>
                  </a:lnTo>
                  <a:lnTo>
                    <a:pt x="1655699" y="115062"/>
                  </a:lnTo>
                  <a:lnTo>
                    <a:pt x="1678559" y="151892"/>
                  </a:lnTo>
                  <a:lnTo>
                    <a:pt x="1695704" y="192278"/>
                  </a:lnTo>
                  <a:lnTo>
                    <a:pt x="1706245" y="235458"/>
                  </a:lnTo>
                  <a:lnTo>
                    <a:pt x="1709927" y="281051"/>
                  </a:lnTo>
                  <a:lnTo>
                    <a:pt x="1709927" y="1429004"/>
                  </a:lnTo>
                  <a:lnTo>
                    <a:pt x="1706245" y="1474597"/>
                  </a:lnTo>
                  <a:lnTo>
                    <a:pt x="1695704" y="1517777"/>
                  </a:lnTo>
                  <a:lnTo>
                    <a:pt x="1678559" y="1558163"/>
                  </a:lnTo>
                  <a:lnTo>
                    <a:pt x="1655699" y="1594993"/>
                  </a:lnTo>
                  <a:lnTo>
                    <a:pt x="1627632" y="1627759"/>
                  </a:lnTo>
                  <a:lnTo>
                    <a:pt x="1594866" y="1655826"/>
                  </a:lnTo>
                  <a:lnTo>
                    <a:pt x="1558036" y="1678686"/>
                  </a:lnTo>
                  <a:lnTo>
                    <a:pt x="1517776" y="1695704"/>
                  </a:lnTo>
                  <a:lnTo>
                    <a:pt x="1474470" y="1706372"/>
                  </a:lnTo>
                  <a:lnTo>
                    <a:pt x="1428876" y="1710055"/>
                  </a:lnTo>
                  <a:lnTo>
                    <a:pt x="281051" y="1710055"/>
                  </a:lnTo>
                  <a:lnTo>
                    <a:pt x="235458" y="1706372"/>
                  </a:lnTo>
                  <a:lnTo>
                    <a:pt x="192151" y="1695704"/>
                  </a:lnTo>
                  <a:lnTo>
                    <a:pt x="151892" y="1678686"/>
                  </a:lnTo>
                  <a:lnTo>
                    <a:pt x="115062" y="1655826"/>
                  </a:lnTo>
                  <a:lnTo>
                    <a:pt x="82296" y="1627759"/>
                  </a:lnTo>
                  <a:lnTo>
                    <a:pt x="54228" y="1594993"/>
                  </a:lnTo>
                  <a:lnTo>
                    <a:pt x="31369" y="1558163"/>
                  </a:lnTo>
                  <a:lnTo>
                    <a:pt x="14351" y="1517777"/>
                  </a:lnTo>
                  <a:lnTo>
                    <a:pt x="3683" y="1474597"/>
                  </a:lnTo>
                  <a:lnTo>
                    <a:pt x="0" y="1429004"/>
                  </a:lnTo>
                  <a:lnTo>
                    <a:pt x="0" y="281051"/>
                  </a:lnTo>
                  <a:lnTo>
                    <a:pt x="3683" y="235458"/>
                  </a:lnTo>
                  <a:lnTo>
                    <a:pt x="14351" y="192278"/>
                  </a:lnTo>
                  <a:lnTo>
                    <a:pt x="31369" y="151892"/>
                  </a:lnTo>
                  <a:lnTo>
                    <a:pt x="54228" y="115062"/>
                  </a:lnTo>
                  <a:lnTo>
                    <a:pt x="82296" y="82296"/>
                  </a:lnTo>
                  <a:lnTo>
                    <a:pt x="115062" y="54229"/>
                  </a:lnTo>
                  <a:lnTo>
                    <a:pt x="151892" y="31369"/>
                  </a:lnTo>
                  <a:lnTo>
                    <a:pt x="192151" y="14351"/>
                  </a:lnTo>
                  <a:lnTo>
                    <a:pt x="235458" y="3683"/>
                  </a:lnTo>
                  <a:lnTo>
                    <a:pt x="281051" y="0"/>
                  </a:lnTo>
                  <a:close/>
                </a:path>
              </a:pathLst>
            </a:custGeom>
            <a:solidFill>
              <a:srgbClr val="F1F1F1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3" name="Shape 4821"/>
            <p:cNvSpPr/>
            <p:nvPr/>
          </p:nvSpPr>
          <p:spPr>
            <a:xfrm>
              <a:off x="6490615" y="183134"/>
              <a:ext cx="1456944" cy="586867"/>
            </a:xfrm>
            <a:custGeom>
              <a:avLst/>
              <a:gdLst/>
              <a:ahLst/>
              <a:cxnLst/>
              <a:rect l="0" t="0" r="0" b="0"/>
              <a:pathLst>
                <a:path w="1456944" h="586867">
                  <a:moveTo>
                    <a:pt x="175514" y="0"/>
                  </a:moveTo>
                  <a:lnTo>
                    <a:pt x="1281430" y="0"/>
                  </a:lnTo>
                  <a:lnTo>
                    <a:pt x="1328039" y="6350"/>
                  </a:lnTo>
                  <a:lnTo>
                    <a:pt x="1369949" y="24003"/>
                  </a:lnTo>
                  <a:lnTo>
                    <a:pt x="1405510" y="51435"/>
                  </a:lnTo>
                  <a:lnTo>
                    <a:pt x="1432941" y="86995"/>
                  </a:lnTo>
                  <a:lnTo>
                    <a:pt x="1450594" y="128905"/>
                  </a:lnTo>
                  <a:lnTo>
                    <a:pt x="1456944" y="175514"/>
                  </a:lnTo>
                  <a:lnTo>
                    <a:pt x="1456944" y="411353"/>
                  </a:lnTo>
                  <a:lnTo>
                    <a:pt x="1450594" y="457962"/>
                  </a:lnTo>
                  <a:lnTo>
                    <a:pt x="1432941" y="499999"/>
                  </a:lnTo>
                  <a:lnTo>
                    <a:pt x="1405510" y="535432"/>
                  </a:lnTo>
                  <a:lnTo>
                    <a:pt x="1369949" y="562864"/>
                  </a:lnTo>
                  <a:lnTo>
                    <a:pt x="1328039" y="580644"/>
                  </a:lnTo>
                  <a:lnTo>
                    <a:pt x="1281430" y="586867"/>
                  </a:lnTo>
                  <a:lnTo>
                    <a:pt x="175514" y="586867"/>
                  </a:lnTo>
                  <a:lnTo>
                    <a:pt x="128778" y="580644"/>
                  </a:lnTo>
                  <a:lnTo>
                    <a:pt x="86868" y="562864"/>
                  </a:lnTo>
                  <a:lnTo>
                    <a:pt x="51436" y="535432"/>
                  </a:lnTo>
                  <a:lnTo>
                    <a:pt x="23876" y="499999"/>
                  </a:lnTo>
                  <a:lnTo>
                    <a:pt x="6223" y="457962"/>
                  </a:lnTo>
                  <a:lnTo>
                    <a:pt x="0" y="411353"/>
                  </a:lnTo>
                  <a:lnTo>
                    <a:pt x="0" y="175514"/>
                  </a:lnTo>
                  <a:lnTo>
                    <a:pt x="6223" y="128905"/>
                  </a:lnTo>
                  <a:lnTo>
                    <a:pt x="23876" y="86995"/>
                  </a:lnTo>
                  <a:lnTo>
                    <a:pt x="51436" y="51435"/>
                  </a:lnTo>
                  <a:lnTo>
                    <a:pt x="86868" y="24003"/>
                  </a:lnTo>
                  <a:lnTo>
                    <a:pt x="128778" y="6350"/>
                  </a:lnTo>
                  <a:lnTo>
                    <a:pt x="175514" y="0"/>
                  </a:lnTo>
                  <a:close/>
                </a:path>
              </a:pathLst>
            </a:custGeom>
            <a:solidFill>
              <a:srgbClr val="FEFEFE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114" name="Picture 4831"/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301663" y="248285"/>
              <a:ext cx="1114425" cy="457200"/>
            </a:xfrm>
            <a:prstGeom prst="rect">
              <a:avLst/>
            </a:prstGeom>
          </p:spPr>
        </p:pic>
        <p:pic>
          <p:nvPicPr>
            <p:cNvPr id="115" name="Picture 4833"/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4261511" y="235585"/>
              <a:ext cx="1286129" cy="352425"/>
            </a:xfrm>
            <a:prstGeom prst="rect">
              <a:avLst/>
            </a:prstGeom>
          </p:spPr>
        </p:pic>
        <p:pic>
          <p:nvPicPr>
            <p:cNvPr id="116" name="Picture 4835"/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2207286" y="264287"/>
              <a:ext cx="1295400" cy="323850"/>
            </a:xfrm>
            <a:prstGeom prst="rect">
              <a:avLst/>
            </a:prstGeom>
          </p:spPr>
        </p:pic>
        <p:sp>
          <p:nvSpPr>
            <p:cNvPr id="117" name="Shape 4845"/>
            <p:cNvSpPr/>
            <p:nvPr/>
          </p:nvSpPr>
          <p:spPr>
            <a:xfrm>
              <a:off x="6555130" y="1368298"/>
              <a:ext cx="1235583" cy="270002"/>
            </a:xfrm>
            <a:custGeom>
              <a:avLst/>
              <a:gdLst/>
              <a:ahLst/>
              <a:cxnLst/>
              <a:rect l="0" t="0" r="0" b="0"/>
              <a:pathLst>
                <a:path w="1235583" h="270002">
                  <a:moveTo>
                    <a:pt x="132080" y="0"/>
                  </a:moveTo>
                  <a:lnTo>
                    <a:pt x="1103503" y="0"/>
                  </a:lnTo>
                  <a:lnTo>
                    <a:pt x="1154938" y="10668"/>
                  </a:lnTo>
                  <a:lnTo>
                    <a:pt x="1196848" y="39624"/>
                  </a:lnTo>
                  <a:lnTo>
                    <a:pt x="1225169" y="82423"/>
                  </a:lnTo>
                  <a:lnTo>
                    <a:pt x="1235583" y="135001"/>
                  </a:lnTo>
                  <a:lnTo>
                    <a:pt x="1225169" y="187579"/>
                  </a:lnTo>
                  <a:lnTo>
                    <a:pt x="1196848" y="230505"/>
                  </a:lnTo>
                  <a:lnTo>
                    <a:pt x="1154938" y="259461"/>
                  </a:lnTo>
                  <a:lnTo>
                    <a:pt x="1103503" y="270002"/>
                  </a:lnTo>
                  <a:lnTo>
                    <a:pt x="132080" y="270002"/>
                  </a:lnTo>
                  <a:lnTo>
                    <a:pt x="80645" y="259461"/>
                  </a:lnTo>
                  <a:lnTo>
                    <a:pt x="38735" y="230505"/>
                  </a:lnTo>
                  <a:lnTo>
                    <a:pt x="10414" y="187579"/>
                  </a:lnTo>
                  <a:lnTo>
                    <a:pt x="0" y="135001"/>
                  </a:lnTo>
                  <a:lnTo>
                    <a:pt x="10414" y="82423"/>
                  </a:lnTo>
                  <a:lnTo>
                    <a:pt x="38735" y="39624"/>
                  </a:lnTo>
                  <a:lnTo>
                    <a:pt x="80645" y="10668"/>
                  </a:lnTo>
                  <a:lnTo>
                    <a:pt x="132080" y="0"/>
                  </a:lnTo>
                  <a:close/>
                </a:path>
              </a:pathLst>
            </a:custGeom>
            <a:solidFill>
              <a:srgbClr val="0070C0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8" name="Rectangle 4846"/>
            <p:cNvSpPr/>
            <p:nvPr/>
          </p:nvSpPr>
          <p:spPr>
            <a:xfrm>
              <a:off x="6569100" y="1387348"/>
              <a:ext cx="1609680" cy="138324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https://corpmsp.ru/pravovay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19" name="Rectangle 4847"/>
            <p:cNvSpPr/>
            <p:nvPr/>
          </p:nvSpPr>
          <p:spPr>
            <a:xfrm>
              <a:off x="6739788" y="1509268"/>
              <a:ext cx="65050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a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0" name="Rectangle 4848"/>
            <p:cNvSpPr/>
            <p:nvPr/>
          </p:nvSpPr>
          <p:spPr>
            <a:xfrm>
              <a:off x="6788556" y="1509268"/>
              <a:ext cx="41556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-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1" name="Rectangle 4849"/>
            <p:cNvSpPr/>
            <p:nvPr/>
          </p:nvSpPr>
          <p:spPr>
            <a:xfrm>
              <a:off x="6820561" y="1509268"/>
              <a:ext cx="1046232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podderzhka/cases/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2" name="Rectangle 4850"/>
            <p:cNvSpPr/>
            <p:nvPr/>
          </p:nvSpPr>
          <p:spPr>
            <a:xfrm>
              <a:off x="7607199" y="1509268"/>
              <a:ext cx="30691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3" name="Shape 4851"/>
            <p:cNvSpPr/>
            <p:nvPr/>
          </p:nvSpPr>
          <p:spPr>
            <a:xfrm>
              <a:off x="307734" y="1440180"/>
              <a:ext cx="984644" cy="179959"/>
            </a:xfrm>
            <a:custGeom>
              <a:avLst/>
              <a:gdLst/>
              <a:ahLst/>
              <a:cxnLst/>
              <a:rect l="0" t="0" r="0" b="0"/>
              <a:pathLst>
                <a:path w="984644" h="179959">
                  <a:moveTo>
                    <a:pt x="105283" y="0"/>
                  </a:moveTo>
                  <a:lnTo>
                    <a:pt x="879361" y="0"/>
                  </a:lnTo>
                  <a:lnTo>
                    <a:pt x="920382" y="7112"/>
                  </a:lnTo>
                  <a:lnTo>
                    <a:pt x="953783" y="26289"/>
                  </a:lnTo>
                  <a:lnTo>
                    <a:pt x="976389" y="54991"/>
                  </a:lnTo>
                  <a:lnTo>
                    <a:pt x="984644" y="89916"/>
                  </a:lnTo>
                  <a:lnTo>
                    <a:pt x="976389" y="124968"/>
                  </a:lnTo>
                  <a:lnTo>
                    <a:pt x="953783" y="153670"/>
                  </a:lnTo>
                  <a:lnTo>
                    <a:pt x="920382" y="172847"/>
                  </a:lnTo>
                  <a:lnTo>
                    <a:pt x="879361" y="179959"/>
                  </a:lnTo>
                  <a:lnTo>
                    <a:pt x="105283" y="179959"/>
                  </a:lnTo>
                  <a:lnTo>
                    <a:pt x="64300" y="172847"/>
                  </a:lnTo>
                  <a:lnTo>
                    <a:pt x="30836" y="153670"/>
                  </a:lnTo>
                  <a:lnTo>
                    <a:pt x="8280" y="124968"/>
                  </a:lnTo>
                  <a:lnTo>
                    <a:pt x="0" y="89916"/>
                  </a:lnTo>
                  <a:lnTo>
                    <a:pt x="8280" y="54991"/>
                  </a:lnTo>
                  <a:lnTo>
                    <a:pt x="30836" y="26289"/>
                  </a:lnTo>
                  <a:lnTo>
                    <a:pt x="64300" y="7112"/>
                  </a:lnTo>
                  <a:lnTo>
                    <a:pt x="105283" y="0"/>
                  </a:lnTo>
                  <a:close/>
                </a:path>
              </a:pathLst>
            </a:custGeom>
            <a:solidFill>
              <a:srgbClr val="0070C0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4" name="Rectangle 4852"/>
            <p:cNvSpPr/>
            <p:nvPr/>
          </p:nvSpPr>
          <p:spPr>
            <a:xfrm>
              <a:off x="452933" y="1459357"/>
              <a:ext cx="922378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https://mfc22.ru</a:t>
              </a:r>
              <a:endPara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5" name="Rectangle 4853"/>
            <p:cNvSpPr/>
            <p:nvPr/>
          </p:nvSpPr>
          <p:spPr>
            <a:xfrm>
              <a:off x="1146708" y="1459357"/>
              <a:ext cx="30692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6" name="Shape 4854"/>
            <p:cNvSpPr/>
            <p:nvPr/>
          </p:nvSpPr>
          <p:spPr>
            <a:xfrm>
              <a:off x="4266718" y="1413510"/>
              <a:ext cx="1384300" cy="206629"/>
            </a:xfrm>
            <a:custGeom>
              <a:avLst/>
              <a:gdLst/>
              <a:ahLst/>
              <a:cxnLst/>
              <a:rect l="0" t="0" r="0" b="0"/>
              <a:pathLst>
                <a:path w="1384300" h="206629">
                  <a:moveTo>
                    <a:pt x="147955" y="0"/>
                  </a:moveTo>
                  <a:lnTo>
                    <a:pt x="1236345" y="0"/>
                  </a:lnTo>
                  <a:lnTo>
                    <a:pt x="1293876" y="8128"/>
                  </a:lnTo>
                  <a:lnTo>
                    <a:pt x="1340993" y="30226"/>
                  </a:lnTo>
                  <a:lnTo>
                    <a:pt x="1372743" y="63119"/>
                  </a:lnTo>
                  <a:lnTo>
                    <a:pt x="1384300" y="103251"/>
                  </a:lnTo>
                  <a:lnTo>
                    <a:pt x="1372743" y="143510"/>
                  </a:lnTo>
                  <a:lnTo>
                    <a:pt x="1340993" y="176403"/>
                  </a:lnTo>
                  <a:lnTo>
                    <a:pt x="1293876" y="198501"/>
                  </a:lnTo>
                  <a:lnTo>
                    <a:pt x="1236345" y="206629"/>
                  </a:lnTo>
                  <a:lnTo>
                    <a:pt x="147955" y="206629"/>
                  </a:lnTo>
                  <a:lnTo>
                    <a:pt x="90424" y="198501"/>
                  </a:lnTo>
                  <a:lnTo>
                    <a:pt x="43307" y="176403"/>
                  </a:lnTo>
                  <a:lnTo>
                    <a:pt x="11684" y="143510"/>
                  </a:lnTo>
                  <a:lnTo>
                    <a:pt x="0" y="103251"/>
                  </a:lnTo>
                  <a:lnTo>
                    <a:pt x="11684" y="63119"/>
                  </a:lnTo>
                  <a:lnTo>
                    <a:pt x="43307" y="30226"/>
                  </a:lnTo>
                  <a:lnTo>
                    <a:pt x="90424" y="8128"/>
                  </a:lnTo>
                  <a:lnTo>
                    <a:pt x="147955" y="0"/>
                  </a:lnTo>
                  <a:close/>
                </a:path>
              </a:pathLst>
            </a:custGeom>
            <a:solidFill>
              <a:srgbClr val="0070C0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7" name="Rectangle 4855"/>
            <p:cNvSpPr/>
            <p:nvPr/>
          </p:nvSpPr>
          <p:spPr>
            <a:xfrm>
              <a:off x="4351681" y="1432433"/>
              <a:ext cx="1615520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https://www.exportcenter.ru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8" name="Rectangle 4856"/>
            <p:cNvSpPr/>
            <p:nvPr/>
          </p:nvSpPr>
          <p:spPr>
            <a:xfrm>
              <a:off x="5566563" y="1432433"/>
              <a:ext cx="30692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9" name="Shape 4857"/>
            <p:cNvSpPr/>
            <p:nvPr/>
          </p:nvSpPr>
          <p:spPr>
            <a:xfrm>
              <a:off x="2326158" y="1440053"/>
              <a:ext cx="841756" cy="180086"/>
            </a:xfrm>
            <a:custGeom>
              <a:avLst/>
              <a:gdLst/>
              <a:ahLst/>
              <a:cxnLst/>
              <a:rect l="0" t="0" r="0" b="0"/>
              <a:pathLst>
                <a:path w="841756" h="180086">
                  <a:moveTo>
                    <a:pt x="90043" y="0"/>
                  </a:moveTo>
                  <a:lnTo>
                    <a:pt x="751713" y="0"/>
                  </a:lnTo>
                  <a:lnTo>
                    <a:pt x="786765" y="7112"/>
                  </a:lnTo>
                  <a:lnTo>
                    <a:pt x="815340" y="26416"/>
                  </a:lnTo>
                  <a:lnTo>
                    <a:pt x="834644" y="54991"/>
                  </a:lnTo>
                  <a:lnTo>
                    <a:pt x="841756" y="90043"/>
                  </a:lnTo>
                  <a:lnTo>
                    <a:pt x="834644" y="125095"/>
                  </a:lnTo>
                  <a:lnTo>
                    <a:pt x="815340" y="153670"/>
                  </a:lnTo>
                  <a:lnTo>
                    <a:pt x="786765" y="172974"/>
                  </a:lnTo>
                  <a:lnTo>
                    <a:pt x="751713" y="180086"/>
                  </a:lnTo>
                  <a:lnTo>
                    <a:pt x="90043" y="180086"/>
                  </a:lnTo>
                  <a:lnTo>
                    <a:pt x="54991" y="172974"/>
                  </a:lnTo>
                  <a:lnTo>
                    <a:pt x="26416" y="153670"/>
                  </a:lnTo>
                  <a:lnTo>
                    <a:pt x="7112" y="125095"/>
                  </a:lnTo>
                  <a:lnTo>
                    <a:pt x="0" y="90043"/>
                  </a:lnTo>
                  <a:lnTo>
                    <a:pt x="7112" y="54991"/>
                  </a:lnTo>
                  <a:lnTo>
                    <a:pt x="26416" y="26416"/>
                  </a:lnTo>
                  <a:lnTo>
                    <a:pt x="54991" y="7112"/>
                  </a:lnTo>
                  <a:lnTo>
                    <a:pt x="90043" y="0"/>
                  </a:lnTo>
                  <a:close/>
                </a:path>
              </a:pathLst>
            </a:custGeom>
            <a:solidFill>
              <a:srgbClr val="0070C0"/>
            </a:solidFill>
            <a:ln w="0" cap="flat">
              <a:noFill/>
              <a:miter lim="127000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0" name="Rectangle 4858"/>
            <p:cNvSpPr/>
            <p:nvPr/>
          </p:nvSpPr>
          <p:spPr>
            <a:xfrm>
              <a:off x="2326792" y="1459357"/>
              <a:ext cx="89495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  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1" name="Rectangle 4859"/>
            <p:cNvSpPr/>
            <p:nvPr/>
          </p:nvSpPr>
          <p:spPr>
            <a:xfrm>
              <a:off x="2393848" y="1459357"/>
              <a:ext cx="284509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https</a:t>
              </a:r>
              <a:endPara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2" name="Rectangle 31106"/>
            <p:cNvSpPr/>
            <p:nvPr/>
          </p:nvSpPr>
          <p:spPr>
            <a:xfrm>
              <a:off x="2634573" y="1459357"/>
              <a:ext cx="553671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//frp22.ru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3" name="Rectangle 31105"/>
            <p:cNvSpPr/>
            <p:nvPr/>
          </p:nvSpPr>
          <p:spPr>
            <a:xfrm>
              <a:off x="2607208" y="1459357"/>
              <a:ext cx="36395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: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4" name="Rectangle 4861"/>
            <p:cNvSpPr/>
            <p:nvPr/>
          </p:nvSpPr>
          <p:spPr>
            <a:xfrm>
              <a:off x="3050692" y="1459357"/>
              <a:ext cx="30692" cy="13832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5" name="Rectangle 4871"/>
            <p:cNvSpPr/>
            <p:nvPr/>
          </p:nvSpPr>
          <p:spPr>
            <a:xfrm>
              <a:off x="6898792" y="988718"/>
              <a:ext cx="234818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МОЙ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6" name="Rectangle 4872"/>
            <p:cNvSpPr/>
            <p:nvPr/>
          </p:nvSpPr>
          <p:spPr>
            <a:xfrm>
              <a:off x="7075576" y="975233"/>
              <a:ext cx="28157" cy="113000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7" name="Rectangle 4873"/>
            <p:cNvSpPr/>
            <p:nvPr/>
          </p:nvSpPr>
          <p:spPr>
            <a:xfrm>
              <a:off x="7090816" y="988718"/>
              <a:ext cx="421802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БИЗНЕС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8" name="Rectangle 4874"/>
            <p:cNvSpPr/>
            <p:nvPr/>
          </p:nvSpPr>
          <p:spPr>
            <a:xfrm>
              <a:off x="7407809" y="975233"/>
              <a:ext cx="28157" cy="113000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9" name="Rectangle 4875"/>
            <p:cNvSpPr/>
            <p:nvPr/>
          </p:nvSpPr>
          <p:spPr>
            <a:xfrm>
              <a:off x="7427621" y="975233"/>
              <a:ext cx="56364" cy="113000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2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0" name="Rectangle 4876"/>
            <p:cNvSpPr/>
            <p:nvPr/>
          </p:nvSpPr>
          <p:spPr>
            <a:xfrm>
              <a:off x="7465721" y="975233"/>
              <a:ext cx="56364" cy="113000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2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1" name="Rectangle 4877"/>
            <p:cNvSpPr/>
            <p:nvPr/>
          </p:nvSpPr>
          <p:spPr>
            <a:xfrm>
              <a:off x="7508392" y="975233"/>
              <a:ext cx="28157" cy="113000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2" name="Rectangle 4878"/>
            <p:cNvSpPr/>
            <p:nvPr/>
          </p:nvSpPr>
          <p:spPr>
            <a:xfrm>
              <a:off x="139598" y="887880"/>
              <a:ext cx="1818857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КАУ «Многофункциональный центр </a:t>
              </a:r>
              <a:endPara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3" name="Rectangle 4879"/>
            <p:cNvSpPr/>
            <p:nvPr/>
          </p:nvSpPr>
          <p:spPr>
            <a:xfrm>
              <a:off x="139598" y="979320"/>
              <a:ext cx="858401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предоставления </a:t>
              </a:r>
              <a:endPara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4" name="Rectangle 4880"/>
            <p:cNvSpPr/>
            <p:nvPr/>
          </p:nvSpPr>
          <p:spPr>
            <a:xfrm>
              <a:off x="779983" y="979320"/>
              <a:ext cx="42261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г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5" name="Rectangle 4881"/>
            <p:cNvSpPr/>
            <p:nvPr/>
          </p:nvSpPr>
          <p:spPr>
            <a:xfrm>
              <a:off x="811987" y="979320"/>
              <a:ext cx="953565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осударственных и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6" name="Rectangle 4882"/>
            <p:cNvSpPr/>
            <p:nvPr/>
          </p:nvSpPr>
          <p:spPr>
            <a:xfrm>
              <a:off x="139598" y="1070760"/>
              <a:ext cx="1753489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муниципальных услуг Алтайского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7" name="Rectangle 4883"/>
            <p:cNvSpPr/>
            <p:nvPr/>
          </p:nvSpPr>
          <p:spPr>
            <a:xfrm>
              <a:off x="139598" y="1162200"/>
              <a:ext cx="285188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края»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8" name="Rectangle 4884"/>
            <p:cNvSpPr/>
            <p:nvPr/>
          </p:nvSpPr>
          <p:spPr>
            <a:xfrm>
              <a:off x="354482" y="1148715"/>
              <a:ext cx="28157" cy="1130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9" name="Rectangle 4885"/>
            <p:cNvSpPr/>
            <p:nvPr/>
          </p:nvSpPr>
          <p:spPr>
            <a:xfrm>
              <a:off x="4279672" y="939696"/>
              <a:ext cx="234819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МОЙ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0" name="Rectangle 4886"/>
            <p:cNvSpPr/>
            <p:nvPr/>
          </p:nvSpPr>
          <p:spPr>
            <a:xfrm>
              <a:off x="4456456" y="926211"/>
              <a:ext cx="28157" cy="1130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1" name="Rectangle 4887"/>
            <p:cNvSpPr/>
            <p:nvPr/>
          </p:nvSpPr>
          <p:spPr>
            <a:xfrm>
              <a:off x="4471696" y="939696"/>
              <a:ext cx="421802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БИЗНЕС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2" name="Rectangle 4888"/>
            <p:cNvSpPr/>
            <p:nvPr/>
          </p:nvSpPr>
          <p:spPr>
            <a:xfrm>
              <a:off x="4789069" y="926211"/>
              <a:ext cx="28157" cy="1130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3" name="Rectangle 4889"/>
            <p:cNvSpPr/>
            <p:nvPr/>
          </p:nvSpPr>
          <p:spPr>
            <a:xfrm>
              <a:off x="4808881" y="926211"/>
              <a:ext cx="56364" cy="1130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2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4" name="Rectangle 4890"/>
            <p:cNvSpPr/>
            <p:nvPr/>
          </p:nvSpPr>
          <p:spPr>
            <a:xfrm>
              <a:off x="4846981" y="926211"/>
              <a:ext cx="56364" cy="1130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2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5" name="Rectangle 4891"/>
            <p:cNvSpPr/>
            <p:nvPr/>
          </p:nvSpPr>
          <p:spPr>
            <a:xfrm>
              <a:off x="4889653" y="926211"/>
              <a:ext cx="28157" cy="1130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6" name="Rectangle 4892"/>
            <p:cNvSpPr/>
            <p:nvPr/>
          </p:nvSpPr>
          <p:spPr>
            <a:xfrm>
              <a:off x="2170201" y="936013"/>
              <a:ext cx="1508941" cy="952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Фонд развития Алтайского края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7" name="Rectangle 4893"/>
            <p:cNvSpPr/>
            <p:nvPr/>
          </p:nvSpPr>
          <p:spPr>
            <a:xfrm>
              <a:off x="3305582" y="922528"/>
              <a:ext cx="28157" cy="1130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158" name="Picture 4895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6490615" y="284239"/>
              <a:ext cx="1392809" cy="319011"/>
            </a:xfrm>
            <a:prstGeom prst="rect">
              <a:avLst/>
            </a:prstGeom>
          </p:spPr>
        </p:pic>
      </p:grpSp>
      <p:sp>
        <p:nvSpPr>
          <p:cNvPr id="162" name="Shape 4851"/>
          <p:cNvSpPr/>
          <p:nvPr/>
        </p:nvSpPr>
        <p:spPr>
          <a:xfrm>
            <a:off x="633274" y="2739250"/>
            <a:ext cx="1235466" cy="146473"/>
          </a:xfrm>
          <a:custGeom>
            <a:avLst/>
            <a:gdLst/>
            <a:ahLst/>
            <a:cxnLst/>
            <a:rect l="0" t="0" r="0" b="0"/>
            <a:pathLst>
              <a:path w="984644" h="179959">
                <a:moveTo>
                  <a:pt x="105283" y="0"/>
                </a:moveTo>
                <a:lnTo>
                  <a:pt x="879361" y="0"/>
                </a:lnTo>
                <a:lnTo>
                  <a:pt x="920382" y="7112"/>
                </a:lnTo>
                <a:lnTo>
                  <a:pt x="953783" y="26289"/>
                </a:lnTo>
                <a:lnTo>
                  <a:pt x="976389" y="54991"/>
                </a:lnTo>
                <a:lnTo>
                  <a:pt x="984644" y="89916"/>
                </a:lnTo>
                <a:lnTo>
                  <a:pt x="976389" y="124968"/>
                </a:lnTo>
                <a:lnTo>
                  <a:pt x="953783" y="153670"/>
                </a:lnTo>
                <a:lnTo>
                  <a:pt x="920382" y="172847"/>
                </a:lnTo>
                <a:lnTo>
                  <a:pt x="879361" y="179959"/>
                </a:lnTo>
                <a:lnTo>
                  <a:pt x="105283" y="179959"/>
                </a:lnTo>
                <a:lnTo>
                  <a:pt x="64300" y="172847"/>
                </a:lnTo>
                <a:lnTo>
                  <a:pt x="30836" y="153670"/>
                </a:lnTo>
                <a:lnTo>
                  <a:pt x="8280" y="124968"/>
                </a:lnTo>
                <a:lnTo>
                  <a:pt x="0" y="89916"/>
                </a:lnTo>
                <a:lnTo>
                  <a:pt x="8280" y="54991"/>
                </a:lnTo>
                <a:lnTo>
                  <a:pt x="30836" y="26289"/>
                </a:lnTo>
                <a:lnTo>
                  <a:pt x="64300" y="7112"/>
                </a:lnTo>
                <a:lnTo>
                  <a:pt x="105283" y="0"/>
                </a:lnTo>
                <a:close/>
              </a:path>
            </a:pathLst>
          </a:custGeom>
          <a:solidFill>
            <a:srgbClr val="0070C0"/>
          </a:solidFill>
          <a:ln w="0" cap="flat">
            <a:noFill/>
            <a:miter lim="127000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  </a:t>
            </a: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https$//</a:t>
            </a:r>
            <a:r>
              <a:rPr kumimoji="0" lang="ru-RU" sz="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мойбизнес22.рф    </a:t>
            </a:r>
          </a:p>
        </p:txBody>
      </p:sp>
      <p:sp>
        <p:nvSpPr>
          <p:cNvPr id="98" name="Скругленный прямоугольник 97">
            <a:extLst>
              <a:ext uri="{FF2B5EF4-FFF2-40B4-BE49-F238E27FC236}">
                <a16:creationId xmlns:a16="http://schemas.microsoft.com/office/drawing/2014/main" id="{FEB17594-FA55-5D4B-A29C-3B4D61CD6D8D}"/>
              </a:ext>
            </a:extLst>
          </p:cNvPr>
          <p:cNvSpPr/>
          <p:nvPr/>
        </p:nvSpPr>
        <p:spPr>
          <a:xfrm>
            <a:off x="6361625" y="2759004"/>
            <a:ext cx="960213" cy="15765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700" kern="0" dirty="0">
                <a:solidFill>
                  <a:schemeClr val="bg1"/>
                </a:solidFill>
              </a:rPr>
              <a:t>https$//econom22</a:t>
            </a:r>
            <a:r>
              <a:rPr lang="ru-RU" sz="700" kern="0" dirty="0">
                <a:solidFill>
                  <a:schemeClr val="bg1"/>
                </a:solidFill>
              </a:rPr>
              <a:t>.</a:t>
            </a:r>
            <a:r>
              <a:rPr lang="en-US" sz="700" kern="0" dirty="0" err="1">
                <a:solidFill>
                  <a:schemeClr val="bg1"/>
                </a:solidFill>
              </a:rPr>
              <a:t>ru</a:t>
            </a:r>
            <a:r>
              <a:rPr lang="ru-RU" sz="700" kern="0" dirty="0">
                <a:solidFill>
                  <a:schemeClr val="bg1"/>
                </a:solidFill>
              </a:rPr>
              <a:t>   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Скругленный прямоугольник 98">
            <a:extLst>
              <a:ext uri="{FF2B5EF4-FFF2-40B4-BE49-F238E27FC236}">
                <a16:creationId xmlns:a16="http://schemas.microsoft.com/office/drawing/2014/main" id="{FEB17594-FA55-5D4B-A29C-3B4D61CD6D8D}"/>
              </a:ext>
            </a:extLst>
          </p:cNvPr>
          <p:cNvSpPr/>
          <p:nvPr/>
        </p:nvSpPr>
        <p:spPr>
          <a:xfrm>
            <a:off x="4360364" y="2758319"/>
            <a:ext cx="1084023" cy="159021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700" kern="0" dirty="0">
                <a:solidFill>
                  <a:schemeClr val="bg1"/>
                </a:solidFill>
              </a:rPr>
              <a:t>https$//invest </a:t>
            </a:r>
            <a:r>
              <a:rPr lang="en-US" sz="700" kern="0" dirty="0" err="1">
                <a:solidFill>
                  <a:schemeClr val="bg1"/>
                </a:solidFill>
              </a:rPr>
              <a:t>alreqn</a:t>
            </a:r>
            <a:r>
              <a:rPr lang="ru-RU" sz="700" kern="0" dirty="0">
                <a:solidFill>
                  <a:schemeClr val="bg1"/>
                </a:solidFill>
              </a:rPr>
              <a:t>.</a:t>
            </a:r>
            <a:r>
              <a:rPr lang="en-US" sz="700" kern="0" dirty="0" err="1">
                <a:solidFill>
                  <a:schemeClr val="bg1"/>
                </a:solidFill>
              </a:rPr>
              <a:t>ru</a:t>
            </a:r>
            <a:r>
              <a:rPr lang="ru-RU" sz="700" kern="0" dirty="0">
                <a:solidFill>
                  <a:schemeClr val="bg1"/>
                </a:solidFill>
              </a:rPr>
              <a:t>   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Скругленный прямоугольник 100">
            <a:extLst>
              <a:ext uri="{FF2B5EF4-FFF2-40B4-BE49-F238E27FC236}">
                <a16:creationId xmlns:a16="http://schemas.microsoft.com/office/drawing/2014/main" id="{FEB17594-FA55-5D4B-A29C-3B4D61CD6D8D}"/>
              </a:ext>
            </a:extLst>
          </p:cNvPr>
          <p:cNvSpPr/>
          <p:nvPr/>
        </p:nvSpPr>
        <p:spPr>
          <a:xfrm>
            <a:off x="8204273" y="2733660"/>
            <a:ext cx="960213" cy="15765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700" kern="0" dirty="0">
                <a:solidFill>
                  <a:schemeClr val="bg1"/>
                </a:solidFill>
              </a:rPr>
              <a:t>www.altaqro22.ru</a:t>
            </a:r>
            <a:r>
              <a:rPr lang="ru-RU" sz="700" kern="0" dirty="0">
                <a:solidFill>
                  <a:schemeClr val="bg1"/>
                </a:solidFill>
              </a:rPr>
              <a:t>   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505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BF9AB-A0AB-E438-5E37-598319588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033D8E7-695C-4B68-93BF-55B165B65A6A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МИНИСТЕРСТВА, ОКАЗЫВАЮЩИЕ ПОДДЕРЖКУ ПРЕДПРИНИМАТЕЛЯМ И ИНВЕСТОРАМ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1023177A-CC1F-844A-E590-360AFD16E876}"/>
              </a:ext>
            </a:extLst>
          </p:cNvPr>
          <p:cNvSpPr/>
          <p:nvPr/>
        </p:nvSpPr>
        <p:spPr>
          <a:xfrm>
            <a:off x="627017" y="163628"/>
            <a:ext cx="1345621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господдержки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3BF8DC81-CD65-F7C5-5380-B95AFF24C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237A7826-76C6-ACDC-108C-46817594633E}"/>
              </a:ext>
            </a:extLst>
          </p:cNvPr>
          <p:cNvSpPr/>
          <p:nvPr/>
        </p:nvSpPr>
        <p:spPr>
          <a:xfrm>
            <a:off x="627016" y="1418093"/>
            <a:ext cx="4497842" cy="783067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lvl="0">
              <a:defRPr/>
            </a:pPr>
            <a:r>
              <a:rPr lang="ru-RU" sz="1100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ПРОМЫШЛЕННОСТИ И ЭНЕРГЕТИКИ АЛТАЙСКОГО КРАЯ</a:t>
            </a:r>
            <a:endParaRPr lang="x-none" sz="11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Скругленный прямоугольник 102">
            <a:extLst>
              <a:ext uri="{FF2B5EF4-FFF2-40B4-BE49-F238E27FC236}">
                <a16:creationId xmlns:a16="http://schemas.microsoft.com/office/drawing/2014/main" id="{2BB5EBE9-65B5-B62A-9463-A385D023A95B}"/>
              </a:ext>
            </a:extLst>
          </p:cNvPr>
          <p:cNvSpPr/>
          <p:nvPr/>
        </p:nvSpPr>
        <p:spPr>
          <a:xfrm>
            <a:off x="627016" y="2417034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МИНИСТЕРСТВО СТРОИТЕЛЬСТВА</a:t>
            </a:r>
            <a:r>
              <a:rPr lang="ru-RU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ЖИЛИЩНО-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КОММУНАЛЬНОГО ХОЗЯЙСТВА АЛТАЙСКОГО КРАЯ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7" name="Скругленный прямоугольник 106">
            <a:extLst>
              <a:ext uri="{FF2B5EF4-FFF2-40B4-BE49-F238E27FC236}">
                <a16:creationId xmlns:a16="http://schemas.microsoft.com/office/drawing/2014/main" id="{364E6F95-0A19-B1FC-0BBB-262E96196828}"/>
              </a:ext>
            </a:extLst>
          </p:cNvPr>
          <p:cNvSpPr/>
          <p:nvPr/>
        </p:nvSpPr>
        <p:spPr>
          <a:xfrm>
            <a:off x="627016" y="4448010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МИНИСТЕРСТВО ПРИРОДНЫХ РЕСУРСОВ И ЭКОЛОГИИ АЛТАЙСКОГО КРАЯ 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1" name="Скругленный прямоугольник 110">
            <a:extLst>
              <a:ext uri="{FF2B5EF4-FFF2-40B4-BE49-F238E27FC236}">
                <a16:creationId xmlns:a16="http://schemas.microsoft.com/office/drawing/2014/main" id="{D7D0A12C-4216-66F6-609A-1DF85D2F79D6}"/>
              </a:ext>
            </a:extLst>
          </p:cNvPr>
          <p:cNvSpPr/>
          <p:nvPr/>
        </p:nvSpPr>
        <p:spPr>
          <a:xfrm>
            <a:off x="627016" y="5463499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УПРАВЛЕНИЕ ИМУЩЕСТВЕННЫХ ОТНОШЕНИЙ АЛТАЙСКОГО КРАЯ 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6" name="Скругленный прямоугольник 115">
            <a:extLst>
              <a:ext uri="{FF2B5EF4-FFF2-40B4-BE49-F238E27FC236}">
                <a16:creationId xmlns:a16="http://schemas.microsoft.com/office/drawing/2014/main" id="{C710E187-EF2B-9551-02E2-2EE963AA66F3}"/>
              </a:ext>
            </a:extLst>
          </p:cNvPr>
          <p:cNvSpPr/>
          <p:nvPr/>
        </p:nvSpPr>
        <p:spPr>
          <a:xfrm>
            <a:off x="627016" y="3432522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МИНИСТЕРСТВО ЦИФРОВОГО РАЗВИТИЯ И СВЯЗИ АЛТАЙСКОГО КРАЯ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1" name="Скругленный прямоугольник 120">
            <a:extLst>
              <a:ext uri="{FF2B5EF4-FFF2-40B4-BE49-F238E27FC236}">
                <a16:creationId xmlns:a16="http://schemas.microsoft.com/office/drawing/2014/main" id="{131C888D-6A77-FA57-7287-59E57BB12423}"/>
              </a:ext>
            </a:extLst>
          </p:cNvPr>
          <p:cNvSpPr/>
          <p:nvPr/>
        </p:nvSpPr>
        <p:spPr>
          <a:xfrm>
            <a:off x="5271922" y="1401546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МИНИСТЕРСТВО ЭКОНОМИЧЕСКОГО РАЗВИТИЯ АЛТАЙСКОГО КРАЯ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6" name="Скругленный прямоугольник 125">
            <a:extLst>
              <a:ext uri="{FF2B5EF4-FFF2-40B4-BE49-F238E27FC236}">
                <a16:creationId xmlns:a16="http://schemas.microsoft.com/office/drawing/2014/main" id="{E72EEE87-401A-6915-9E04-97934AFA7EA6}"/>
              </a:ext>
            </a:extLst>
          </p:cNvPr>
          <p:cNvSpPr/>
          <p:nvPr/>
        </p:nvSpPr>
        <p:spPr>
          <a:xfrm>
            <a:off x="5271922" y="2417034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МИНИСТЕРСТВО КУЛЬТУРЫ АЛТАЙСКОГО КРАЯ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1" name="Скругленный прямоугольник 130">
            <a:extLst>
              <a:ext uri="{FF2B5EF4-FFF2-40B4-BE49-F238E27FC236}">
                <a16:creationId xmlns:a16="http://schemas.microsoft.com/office/drawing/2014/main" id="{01175CC2-6729-59B8-4B7D-523141702B5F}"/>
              </a:ext>
            </a:extLst>
          </p:cNvPr>
          <p:cNvSpPr/>
          <p:nvPr/>
        </p:nvSpPr>
        <p:spPr>
          <a:xfrm>
            <a:off x="5289754" y="4448010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УПРАВЛЕНИЕ АЛТАЙСКОГО КРАЯ ПО РАЗВИТИЮ ПРЕДПРИНИМАТЕЛЬСТВА И РЫНОЧНОЙ ИНФРАСТРУКТУРЫ 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0" name="Скругленный прямоугольник 139">
            <a:extLst>
              <a:ext uri="{FF2B5EF4-FFF2-40B4-BE49-F238E27FC236}">
                <a16:creationId xmlns:a16="http://schemas.microsoft.com/office/drawing/2014/main" id="{968A1C6F-EB64-8A6B-457E-1E5BFBB7DFDB}"/>
              </a:ext>
            </a:extLst>
          </p:cNvPr>
          <p:cNvSpPr/>
          <p:nvPr/>
        </p:nvSpPr>
        <p:spPr>
          <a:xfrm>
            <a:off x="5271922" y="3432522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МИНИСТЕРСТВО СЕЛЬСКОГО ХОЗЯЙСТВА АЛТАЙСКОГО КРАЯ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E4FD26-1B60-AB26-D7B0-75A18B288E43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A21061-A8E0-B171-4A4C-258E779C6EE4}"/>
              </a:ext>
            </a:extLst>
          </p:cNvPr>
          <p:cNvSpPr txBox="1"/>
          <p:nvPr/>
        </p:nvSpPr>
        <p:spPr>
          <a:xfrm>
            <a:off x="914736" y="1778999"/>
            <a:ext cx="241307" cy="461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x-none" sz="300" b="1" dirty="0">
                <a:latin typeface="Arial" panose="020B0604020202020204" pitchFamily="34" charset="0"/>
                <a:cs typeface="Arial" panose="020B0604020202020204" pitchFamily="34" charset="0"/>
              </a:rPr>
              <a:t>поестить </a:t>
            </a:r>
          </a:p>
        </p:txBody>
      </p:sp>
      <p:pic>
        <p:nvPicPr>
          <p:cNvPr id="41" name="Рисунок 40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6184" y="1563638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Рисунок 41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134" y="2617738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Рисунок 42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896" y="3571683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Рисунок 43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6183" y="4636078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Рисунок 44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8423" y="5632868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Скругленный прямоугольник 45">
            <a:extLst>
              <a:ext uri="{FF2B5EF4-FFF2-40B4-BE49-F238E27FC236}">
                <a16:creationId xmlns:a16="http://schemas.microsoft.com/office/drawing/2014/main" id="{01175CC2-6729-59B8-4B7D-523141702B5F}"/>
              </a:ext>
            </a:extLst>
          </p:cNvPr>
          <p:cNvSpPr/>
          <p:nvPr/>
        </p:nvSpPr>
        <p:spPr>
          <a:xfrm>
            <a:off x="5296265" y="5445551"/>
            <a:ext cx="4497842" cy="844323"/>
          </a:xfrm>
          <a:prstGeom prst="roundRect">
            <a:avLst>
              <a:gd name="adj" fmla="val 32961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УПРАВЛЕНИЕ АЛТАЙСКОГО КРАЯ ПО РАЗВИТИЮ ТУРИЗМА И КУРОРТНОЙ ДЕЯТЕЛЬНОСТИ 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7" name="Рисунок 46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609" y="5586830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Рисунок 47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609" y="4624970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Рисунок 48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608" y="3619257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Рисунок 49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607" y="2603769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Рисунок 50" descr="https://avatars.mds.yandex.net/get-entity_search/5574192/551860173/S600xU_2x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606" y="1566462"/>
            <a:ext cx="473931" cy="492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00225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Скругленный прямоугольник 72">
            <a:extLst>
              <a:ext uri="{FF2B5EF4-FFF2-40B4-BE49-F238E27FC236}">
                <a16:creationId xmlns:a16="http://schemas.microsoft.com/office/drawing/2014/main" id="{1C9CDDE7-CA8C-3059-F83C-6E358C537246}"/>
              </a:ext>
            </a:extLst>
          </p:cNvPr>
          <p:cNvSpPr/>
          <p:nvPr/>
        </p:nvSpPr>
        <p:spPr>
          <a:xfrm>
            <a:off x="1196342" y="3921134"/>
            <a:ext cx="3470852" cy="2388029"/>
          </a:xfrm>
          <a:prstGeom prst="roundRect">
            <a:avLst>
              <a:gd name="adj" fmla="val 11787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ПРЕДЛОЖЕНИЯ ПО КОРРЕКТИРОВКЕ МЕР ФИНАНСОВОЙ   И ОРГАНИЗАЦИОННОЙ ПОДДЕРЖКИ ПРОЕКТОВ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89987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предложения по корректировке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Скругленный прямоугольник 67">
            <a:extLst>
              <a:ext uri="{FF2B5EF4-FFF2-40B4-BE49-F238E27FC236}">
                <a16:creationId xmlns:a16="http://schemas.microsoft.com/office/drawing/2014/main" id="{FD205189-21AA-DDE0-5094-A28E46F5CB5F}"/>
              </a:ext>
            </a:extLst>
          </p:cNvPr>
          <p:cNvSpPr/>
          <p:nvPr/>
        </p:nvSpPr>
        <p:spPr>
          <a:xfrm>
            <a:off x="5422010" y="1421447"/>
            <a:ext cx="3298975" cy="2377031"/>
          </a:xfrm>
          <a:prstGeom prst="roundRect">
            <a:avLst>
              <a:gd name="adj" fmla="val 12112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Скругленный прямоугольник 68">
            <a:extLst>
              <a:ext uri="{FF2B5EF4-FFF2-40B4-BE49-F238E27FC236}">
                <a16:creationId xmlns:a16="http://schemas.microsoft.com/office/drawing/2014/main" id="{474C35DA-31DE-309C-F205-541813D224F1}"/>
              </a:ext>
            </a:extLst>
          </p:cNvPr>
          <p:cNvSpPr/>
          <p:nvPr/>
        </p:nvSpPr>
        <p:spPr>
          <a:xfrm>
            <a:off x="1170827" y="1411496"/>
            <a:ext cx="3462940" cy="2386982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74" name="Скругленный прямоугольник 73">
            <a:extLst>
              <a:ext uri="{FF2B5EF4-FFF2-40B4-BE49-F238E27FC236}">
                <a16:creationId xmlns:a16="http://schemas.microsoft.com/office/drawing/2014/main" id="{788C38C7-4DE5-24AC-7622-658BB16B4123}"/>
              </a:ext>
            </a:extLst>
          </p:cNvPr>
          <p:cNvSpPr/>
          <p:nvPr/>
        </p:nvSpPr>
        <p:spPr>
          <a:xfrm>
            <a:off x="5422010" y="3921134"/>
            <a:ext cx="3298976" cy="2348226"/>
          </a:xfrm>
          <a:prstGeom prst="roundRect">
            <a:avLst>
              <a:gd name="adj" fmla="val 10742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1BBFC5A-DE30-051C-FEEB-53A884C8CC68}"/>
              </a:ext>
            </a:extLst>
          </p:cNvPr>
          <p:cNvSpPr txBox="1"/>
          <p:nvPr/>
        </p:nvSpPr>
        <p:spPr>
          <a:xfrm>
            <a:off x="1631143" y="1707537"/>
            <a:ext cx="1664318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АКТИВНАЯ ИНФОРМАЦИОННАЯ              И КОНСУЛЬТАЦИОННАЯ ПОДДЕРЖКА ПРЕДПРИНИМАТЕЛЕЙ 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5029D8E-6FA5-39F6-980B-E624E0847E5F}"/>
              </a:ext>
            </a:extLst>
          </p:cNvPr>
          <p:cNvSpPr txBox="1"/>
          <p:nvPr/>
        </p:nvSpPr>
        <p:spPr>
          <a:xfrm>
            <a:off x="5835170" y="1707538"/>
            <a:ext cx="1498137" cy="13542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УМЕНЬШЕНИЕ КОЛИЧЕСТВА </a:t>
            </a:r>
          </a:p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СРОКОВ ПРОЦЕДУР, </a:t>
            </a:r>
          </a:p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НЕОБХОДИМЫХ </a:t>
            </a:r>
          </a:p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ПОЛУЧЕНИЯ </a:t>
            </a:r>
          </a:p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ИНВЕСТИЦИОННОЙ </a:t>
            </a:r>
          </a:p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ПЛОЩАДКИ 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5B46850-A2F4-926B-117B-28D7665D8D86}"/>
              </a:ext>
            </a:extLst>
          </p:cNvPr>
          <p:cNvSpPr txBox="1"/>
          <p:nvPr/>
        </p:nvSpPr>
        <p:spPr>
          <a:xfrm>
            <a:off x="1631144" y="4231282"/>
            <a:ext cx="1740906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УМЕНЬШЕНИЕ КОЛИЧЕСТВА БЮРОКРАТИЧЕСКИХ ПРОЦЕДУР                           ДЛЯ ПОЛУЧЕНИЯ МЕР ПОДДЕРЖКИ 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8BED9D75-83DC-7DB1-D63D-8AE176B201FF}"/>
              </a:ext>
            </a:extLst>
          </p:cNvPr>
          <p:cNvSpPr txBox="1"/>
          <p:nvPr/>
        </p:nvSpPr>
        <p:spPr>
          <a:xfrm>
            <a:off x="5835170" y="4345662"/>
            <a:ext cx="1731733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ПЕРЕНОС ПРОЦЕДУР               В ЭЛЕКТРОННЫЙ ВИД                          ДЛЯ СОКРАЩЕНИЯ ВРЕМЕННЫХ ИЗДЕРЖЕК </a:t>
            </a:r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3" name="Рисунок 112" descr="Пузырь с сообщением чата со сплошной заливкой">
            <a:extLst>
              <a:ext uri="{FF2B5EF4-FFF2-40B4-BE49-F238E27FC236}">
                <a16:creationId xmlns:a16="http://schemas.microsoft.com/office/drawing/2014/main" id="{6FF3168F-26EC-2BD5-8CA9-3F1917E5B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53920" y="1586939"/>
            <a:ext cx="360000" cy="360000"/>
          </a:xfrm>
          <a:prstGeom prst="rect">
            <a:avLst/>
          </a:prstGeom>
        </p:spPr>
      </p:pic>
      <p:pic>
        <p:nvPicPr>
          <p:cNvPr id="115" name="Рисунок 114" descr="Пользовательский интерфейс и взаимодействие с пользователем со сплошной заливкой">
            <a:extLst>
              <a:ext uri="{FF2B5EF4-FFF2-40B4-BE49-F238E27FC236}">
                <a16:creationId xmlns:a16="http://schemas.microsoft.com/office/drawing/2014/main" id="{16B02601-C0C0-44A1-68D7-F77C9BE399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61719" y="4204197"/>
            <a:ext cx="360000" cy="360000"/>
          </a:xfrm>
          <a:prstGeom prst="rect">
            <a:avLst/>
          </a:prstGeom>
        </p:spPr>
      </p:pic>
      <p:pic>
        <p:nvPicPr>
          <p:cNvPr id="120" name="Рисунок 119" descr="Секундомер 25% со сплошной заливкой">
            <a:extLst>
              <a:ext uri="{FF2B5EF4-FFF2-40B4-BE49-F238E27FC236}">
                <a16:creationId xmlns:a16="http://schemas.microsoft.com/office/drawing/2014/main" id="{C1CF9739-4EC1-F0B1-CCD2-2CE85E7B24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953920" y="4128456"/>
            <a:ext cx="360000" cy="360000"/>
          </a:xfrm>
          <a:prstGeom prst="rect">
            <a:avLst/>
          </a:prstGeom>
        </p:spPr>
      </p:pic>
      <p:pic>
        <p:nvPicPr>
          <p:cNvPr id="122" name="Рисунок 121" descr="Секундомер 25% со сплошной заливкой">
            <a:extLst>
              <a:ext uri="{FF2B5EF4-FFF2-40B4-BE49-F238E27FC236}">
                <a16:creationId xmlns:a16="http://schemas.microsoft.com/office/drawing/2014/main" id="{3ABCC45C-9288-4DDA-1F0D-140CBB2322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61719" y="1647693"/>
            <a:ext cx="360000" cy="3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039E78-DDBD-6C9E-543E-03C0F9AF1E1D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12320181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КОНТАКТЫ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757166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контакты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31947E-13F9-C9BD-AE42-EE617AC7D38A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92" name="Скругленный прямоугольник 91">
            <a:extLst>
              <a:ext uri="{FF2B5EF4-FFF2-40B4-BE49-F238E27FC236}">
                <a16:creationId xmlns:a16="http://schemas.microsoft.com/office/drawing/2014/main" id="{43CFB82D-B6E0-4602-D294-1E834D997346}"/>
              </a:ext>
            </a:extLst>
          </p:cNvPr>
          <p:cNvSpPr/>
          <p:nvPr/>
        </p:nvSpPr>
        <p:spPr>
          <a:xfrm>
            <a:off x="372426" y="1104168"/>
            <a:ext cx="4497842" cy="1530000"/>
          </a:xfrm>
          <a:prstGeom prst="roundRect">
            <a:avLst>
              <a:gd name="adj" fmla="val 1739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34C27CBF-BE07-07F1-AC06-BD6A89B9C6B3}"/>
              </a:ext>
            </a:extLst>
          </p:cNvPr>
          <p:cNvSpPr txBox="1"/>
          <p:nvPr/>
        </p:nvSpPr>
        <p:spPr>
          <a:xfrm>
            <a:off x="872824" y="1668575"/>
            <a:ext cx="3061613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НАИМЕНОВАНИЕ СПЕЦОРГАНИЗАЦИИ ВАШЕЙ ОБЛАСТИ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Скругленный прямоугольник 93">
            <a:extLst>
              <a:ext uri="{FF2B5EF4-FFF2-40B4-BE49-F238E27FC236}">
                <a16:creationId xmlns:a16="http://schemas.microsoft.com/office/drawing/2014/main" id="{D0472071-2FCF-B872-4012-3103771D702C}"/>
              </a:ext>
            </a:extLst>
          </p:cNvPr>
          <p:cNvSpPr/>
          <p:nvPr/>
        </p:nvSpPr>
        <p:spPr>
          <a:xfrm>
            <a:off x="355076" y="4566226"/>
            <a:ext cx="4497842" cy="1530000"/>
          </a:xfrm>
          <a:prstGeom prst="roundRect">
            <a:avLst>
              <a:gd name="adj" fmla="val 1739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5" name="Скругленный прямоугольник 94">
            <a:extLst>
              <a:ext uri="{FF2B5EF4-FFF2-40B4-BE49-F238E27FC236}">
                <a16:creationId xmlns:a16="http://schemas.microsoft.com/office/drawing/2014/main" id="{AA2070FC-B2AE-831D-D4F9-D130744CB387}"/>
              </a:ext>
            </a:extLst>
          </p:cNvPr>
          <p:cNvSpPr/>
          <p:nvPr/>
        </p:nvSpPr>
        <p:spPr>
          <a:xfrm>
            <a:off x="335979" y="2849796"/>
            <a:ext cx="4497842" cy="1530000"/>
          </a:xfrm>
          <a:prstGeom prst="roundRect">
            <a:avLst>
              <a:gd name="adj" fmla="val 1739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96" name="Рисунок 95" descr="Маркер со сплошной заливкой">
            <a:extLst>
              <a:ext uri="{FF2B5EF4-FFF2-40B4-BE49-F238E27FC236}">
                <a16:creationId xmlns:a16="http://schemas.microsoft.com/office/drawing/2014/main" id="{AA3C7A9D-0CD2-B002-37C0-492EAB8069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2824" y="2263735"/>
            <a:ext cx="180000" cy="180000"/>
          </a:xfrm>
          <a:prstGeom prst="rect">
            <a:avLst/>
          </a:prstGeom>
        </p:spPr>
      </p:pic>
      <p:pic>
        <p:nvPicPr>
          <p:cNvPr id="97" name="Рисунок 96" descr="Телефонная трубка со сплошной заливкой">
            <a:extLst>
              <a:ext uri="{FF2B5EF4-FFF2-40B4-BE49-F238E27FC236}">
                <a16:creationId xmlns:a16="http://schemas.microsoft.com/office/drawing/2014/main" id="{5FD3091E-30D1-1898-AF91-772644E197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48307" y="2263735"/>
            <a:ext cx="180000" cy="180000"/>
          </a:xfrm>
          <a:prstGeom prst="rect">
            <a:avLst/>
          </a:prstGeom>
        </p:spPr>
      </p:pic>
      <p:pic>
        <p:nvPicPr>
          <p:cNvPr id="98" name="Рисунок 97" descr="Конверт со сплошной заливкой">
            <a:extLst>
              <a:ext uri="{FF2B5EF4-FFF2-40B4-BE49-F238E27FC236}">
                <a16:creationId xmlns:a16="http://schemas.microsoft.com/office/drawing/2014/main" id="{4731CE34-B72C-34A9-AE0D-CFCA7D786F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48307" y="2548327"/>
            <a:ext cx="180000" cy="180000"/>
          </a:xfrm>
          <a:prstGeom prst="rect">
            <a:avLst/>
          </a:prstGeom>
        </p:spPr>
      </p:pic>
      <p:sp>
        <p:nvSpPr>
          <p:cNvPr id="99" name="TextBox 98">
            <a:extLst>
              <a:ext uri="{FF2B5EF4-FFF2-40B4-BE49-F238E27FC236}">
                <a16:creationId xmlns:a16="http://schemas.microsoft.com/office/drawing/2014/main" id="{2F2B9486-26DF-374A-FFFA-6392A5B5FAA8}"/>
              </a:ext>
            </a:extLst>
          </p:cNvPr>
          <p:cNvSpPr txBox="1"/>
          <p:nvPr/>
        </p:nvSpPr>
        <p:spPr>
          <a:xfrm>
            <a:off x="1156814" y="2284485"/>
            <a:ext cx="181083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полный адрес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E102E39-639E-3C66-DA5E-C210980FCAF4}"/>
              </a:ext>
            </a:extLst>
          </p:cNvPr>
          <p:cNvSpPr txBox="1"/>
          <p:nvPr/>
        </p:nvSpPr>
        <p:spPr>
          <a:xfrm>
            <a:off x="3493768" y="2284485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+ 7 …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43C4A894-8B64-3AFF-9699-BF3CB1DC5528}"/>
              </a:ext>
            </a:extLst>
          </p:cNvPr>
          <p:cNvSpPr txBox="1"/>
          <p:nvPr/>
        </p:nvSpPr>
        <p:spPr>
          <a:xfrm>
            <a:off x="3493768" y="2575065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почта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Скругленный прямоугольник 101">
            <a:extLst>
              <a:ext uri="{FF2B5EF4-FFF2-40B4-BE49-F238E27FC236}">
                <a16:creationId xmlns:a16="http://schemas.microsoft.com/office/drawing/2014/main" id="{D76D3B17-D1DC-4C2D-0858-016C18C26F0A}"/>
              </a:ext>
            </a:extLst>
          </p:cNvPr>
          <p:cNvSpPr/>
          <p:nvPr/>
        </p:nvSpPr>
        <p:spPr>
          <a:xfrm>
            <a:off x="5040910" y="2760869"/>
            <a:ext cx="4497842" cy="1530000"/>
          </a:xfrm>
          <a:prstGeom prst="roundRect">
            <a:avLst>
              <a:gd name="adj" fmla="val 17263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CE70322-5299-BAFB-9D25-A77A515063F3}"/>
              </a:ext>
            </a:extLst>
          </p:cNvPr>
          <p:cNvSpPr txBox="1"/>
          <p:nvPr/>
        </p:nvSpPr>
        <p:spPr>
          <a:xfrm>
            <a:off x="872258" y="3337359"/>
            <a:ext cx="4080741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ВАШЕГО МУНИЦИПАЛИТЕТА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8B2905DD-B764-4690-38FB-2431D9518D7C}"/>
              </a:ext>
            </a:extLst>
          </p:cNvPr>
          <p:cNvSpPr txBox="1"/>
          <p:nvPr/>
        </p:nvSpPr>
        <p:spPr>
          <a:xfrm>
            <a:off x="872258" y="5011610"/>
            <a:ext cx="4332201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ПОДДЕРЖКИ ПРЕДПРИНИМАТЕЛЬСТВА</a:t>
            </a:r>
          </a:p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(НАИМЕНОВАНИЕ ОРГАНИЗАЦИИИ) 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1" name="Рисунок 110" descr="Маркер со сплошной заливкой">
            <a:extLst>
              <a:ext uri="{FF2B5EF4-FFF2-40B4-BE49-F238E27FC236}">
                <a16:creationId xmlns:a16="http://schemas.microsoft.com/office/drawing/2014/main" id="{92658D91-4F1A-1013-617D-AC88E6FD4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2824" y="3932519"/>
            <a:ext cx="180000" cy="180000"/>
          </a:xfrm>
          <a:prstGeom prst="rect">
            <a:avLst/>
          </a:prstGeom>
        </p:spPr>
      </p:pic>
      <p:pic>
        <p:nvPicPr>
          <p:cNvPr id="112" name="Рисунок 111" descr="Телефонная трубка со сплошной заливкой">
            <a:extLst>
              <a:ext uri="{FF2B5EF4-FFF2-40B4-BE49-F238E27FC236}">
                <a16:creationId xmlns:a16="http://schemas.microsoft.com/office/drawing/2014/main" id="{5944BED6-27AA-8456-5FE5-59D0D2C718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48307" y="3932519"/>
            <a:ext cx="180000" cy="180000"/>
          </a:xfrm>
          <a:prstGeom prst="rect">
            <a:avLst/>
          </a:prstGeom>
        </p:spPr>
      </p:pic>
      <p:pic>
        <p:nvPicPr>
          <p:cNvPr id="113" name="Рисунок 112" descr="Конверт со сплошной заливкой">
            <a:extLst>
              <a:ext uri="{FF2B5EF4-FFF2-40B4-BE49-F238E27FC236}">
                <a16:creationId xmlns:a16="http://schemas.microsoft.com/office/drawing/2014/main" id="{E947C747-D55E-C59C-CF17-86D66C0DC7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48307" y="4217111"/>
            <a:ext cx="180000" cy="180000"/>
          </a:xfrm>
          <a:prstGeom prst="rect">
            <a:avLst/>
          </a:prstGeom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id="{E506FE83-E43F-D5FE-C569-AAFD741095BB}"/>
              </a:ext>
            </a:extLst>
          </p:cNvPr>
          <p:cNvSpPr txBox="1"/>
          <p:nvPr/>
        </p:nvSpPr>
        <p:spPr>
          <a:xfrm>
            <a:off x="1156814" y="3953269"/>
            <a:ext cx="181083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полный адрес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50529039-4229-11E7-959A-27667A61D1C6}"/>
              </a:ext>
            </a:extLst>
          </p:cNvPr>
          <p:cNvSpPr txBox="1"/>
          <p:nvPr/>
        </p:nvSpPr>
        <p:spPr>
          <a:xfrm>
            <a:off x="3493768" y="3953269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+ 7 …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279D6FDC-FDEE-BD4F-4A25-B7646B86629F}"/>
              </a:ext>
            </a:extLst>
          </p:cNvPr>
          <p:cNvSpPr txBox="1"/>
          <p:nvPr/>
        </p:nvSpPr>
        <p:spPr>
          <a:xfrm>
            <a:off x="3493768" y="4243849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почта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7" name="Рисунок 116" descr="Маркер со сплошной заливкой">
            <a:extLst>
              <a:ext uri="{FF2B5EF4-FFF2-40B4-BE49-F238E27FC236}">
                <a16:creationId xmlns:a16="http://schemas.microsoft.com/office/drawing/2014/main" id="{7AEB7BDC-832C-9A62-9941-04879F5EA9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2824" y="5612238"/>
            <a:ext cx="180000" cy="180000"/>
          </a:xfrm>
          <a:prstGeom prst="rect">
            <a:avLst/>
          </a:prstGeom>
        </p:spPr>
      </p:pic>
      <p:pic>
        <p:nvPicPr>
          <p:cNvPr id="118" name="Рисунок 117" descr="Телефонная трубка со сплошной заливкой">
            <a:extLst>
              <a:ext uri="{FF2B5EF4-FFF2-40B4-BE49-F238E27FC236}">
                <a16:creationId xmlns:a16="http://schemas.microsoft.com/office/drawing/2014/main" id="{8FD9D260-D463-34A4-718B-C085B76BE1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48307" y="5612238"/>
            <a:ext cx="180000" cy="180000"/>
          </a:xfrm>
          <a:prstGeom prst="rect">
            <a:avLst/>
          </a:prstGeom>
        </p:spPr>
      </p:pic>
      <p:pic>
        <p:nvPicPr>
          <p:cNvPr id="119" name="Рисунок 118" descr="Конверт со сплошной заливкой">
            <a:extLst>
              <a:ext uri="{FF2B5EF4-FFF2-40B4-BE49-F238E27FC236}">
                <a16:creationId xmlns:a16="http://schemas.microsoft.com/office/drawing/2014/main" id="{1F5CAFCB-AE4F-4EB2-1316-9620E09C53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48307" y="5896830"/>
            <a:ext cx="180000" cy="180000"/>
          </a:xfrm>
          <a:prstGeom prst="rect">
            <a:avLst/>
          </a:prstGeom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9D1CF503-7447-E298-2516-E4BD72457399}"/>
              </a:ext>
            </a:extLst>
          </p:cNvPr>
          <p:cNvSpPr txBox="1"/>
          <p:nvPr/>
        </p:nvSpPr>
        <p:spPr>
          <a:xfrm>
            <a:off x="1156814" y="5632988"/>
            <a:ext cx="181083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полный адрес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7E94770E-689F-2C9E-757E-15C8471B1841}"/>
              </a:ext>
            </a:extLst>
          </p:cNvPr>
          <p:cNvSpPr txBox="1"/>
          <p:nvPr/>
        </p:nvSpPr>
        <p:spPr>
          <a:xfrm>
            <a:off x="3493768" y="5632988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+ 7 …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B5340265-A72B-D72A-4088-C5E5C7971A51}"/>
              </a:ext>
            </a:extLst>
          </p:cNvPr>
          <p:cNvSpPr txBox="1"/>
          <p:nvPr/>
        </p:nvSpPr>
        <p:spPr>
          <a:xfrm>
            <a:off x="3493768" y="5923568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почта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08B959E2-D59B-C8AE-5076-93CE546FF814}"/>
              </a:ext>
            </a:extLst>
          </p:cNvPr>
          <p:cNvSpPr txBox="1"/>
          <p:nvPr/>
        </p:nvSpPr>
        <p:spPr>
          <a:xfrm>
            <a:off x="8156506" y="4255099"/>
            <a:ext cx="158537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x-none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325724" y="1085964"/>
            <a:ext cx="9213028" cy="5032452"/>
            <a:chOff x="575133" y="1429319"/>
            <a:chExt cx="9213028" cy="5032452"/>
          </a:xfrm>
        </p:grpSpPr>
        <p:sp>
          <p:nvSpPr>
            <p:cNvPr id="48" name="Скругленный прямоугольник 47">
              <a:extLst>
                <a:ext uri="{FF2B5EF4-FFF2-40B4-BE49-F238E27FC236}">
                  <a16:creationId xmlns:a16="http://schemas.microsoft.com/office/drawing/2014/main" id="{77A01B19-E683-72F3-D3D4-F5448CED6AA8}"/>
                </a:ext>
              </a:extLst>
            </p:cNvPr>
            <p:cNvSpPr/>
            <p:nvPr/>
          </p:nvSpPr>
          <p:spPr>
            <a:xfrm>
              <a:off x="5290319" y="3103571"/>
              <a:ext cx="4497842" cy="1530000"/>
            </a:xfrm>
            <a:prstGeom prst="roundRect">
              <a:avLst>
                <a:gd name="adj" fmla="val 15395"/>
              </a:avLst>
            </a:prstGeom>
            <a:noFill/>
            <a:ln>
              <a:solidFill>
                <a:srgbClr val="4756A0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0BA712A-5970-64F3-6AB3-A9390803029C}"/>
                </a:ext>
              </a:extLst>
            </p:cNvPr>
            <p:cNvSpPr txBox="1"/>
            <p:nvPr/>
          </p:nvSpPr>
          <p:spPr>
            <a:xfrm>
              <a:off x="5536127" y="3342827"/>
              <a:ext cx="3367976" cy="1692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100" b="1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ИНВЕСТИЦИОННЫЙ УПОЛНОМОЧЕННЫЙ</a:t>
              </a:r>
              <a:endParaRPr lang="x-none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0" name="Рисунок 49" descr="Телефонная трубка со сплошной заливкой">
              <a:extLst>
                <a:ext uri="{FF2B5EF4-FFF2-40B4-BE49-F238E27FC236}">
                  <a16:creationId xmlns:a16="http://schemas.microsoft.com/office/drawing/2014/main" id="{C6DE0C96-208C-0F2F-280E-020EBEAD164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753860" y="3937987"/>
              <a:ext cx="180000" cy="180000"/>
            </a:xfrm>
            <a:prstGeom prst="rect">
              <a:avLst/>
            </a:prstGeom>
          </p:spPr>
        </p:pic>
        <p:pic>
          <p:nvPicPr>
            <p:cNvPr id="51" name="Рисунок 50" descr="Конверт со сплошной заливкой">
              <a:extLst>
                <a:ext uri="{FF2B5EF4-FFF2-40B4-BE49-F238E27FC236}">
                  <a16:creationId xmlns:a16="http://schemas.microsoft.com/office/drawing/2014/main" id="{A5669DE7-103B-5E92-E2C8-863AF13D1F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753860" y="4222579"/>
              <a:ext cx="180000" cy="180000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B320D37-28CA-43E4-D047-5092F341CFB8}"/>
                </a:ext>
              </a:extLst>
            </p:cNvPr>
            <p:cNvSpPr txBox="1"/>
            <p:nvPr/>
          </p:nvSpPr>
          <p:spPr>
            <a:xfrm>
              <a:off x="5535220" y="3958737"/>
              <a:ext cx="1810830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Башкатов Николай Васильевич</a:t>
              </a:r>
              <a:endParaRPr lang="x-none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A5FA2E06-ACD5-D4CA-CA5A-18E45EE13D6C}"/>
                </a:ext>
              </a:extLst>
            </p:cNvPr>
            <p:cNvSpPr txBox="1"/>
            <p:nvPr/>
          </p:nvSpPr>
          <p:spPr>
            <a:xfrm>
              <a:off x="8063197" y="3858504"/>
              <a:ext cx="1585371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+7 (38576) 22-3-71 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C348A606-ACF8-6089-0C2B-37D064DE94AB}"/>
                </a:ext>
              </a:extLst>
            </p:cNvPr>
            <p:cNvSpPr txBox="1"/>
            <p:nvPr/>
          </p:nvSpPr>
          <p:spPr>
            <a:xfrm>
              <a:off x="8099320" y="4217111"/>
              <a:ext cx="1549248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b="1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kur_adm@mail.ru</a:t>
              </a:r>
              <a:endParaRPr lang="x-none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Скругленный прямоугольник 54">
              <a:extLst>
                <a:ext uri="{FF2B5EF4-FFF2-40B4-BE49-F238E27FC236}">
                  <a16:creationId xmlns:a16="http://schemas.microsoft.com/office/drawing/2014/main" id="{43CFB82D-B6E0-4602-D294-1E834D997346}"/>
                </a:ext>
              </a:extLst>
            </p:cNvPr>
            <p:cNvSpPr/>
            <p:nvPr/>
          </p:nvSpPr>
          <p:spPr>
            <a:xfrm>
              <a:off x="627016" y="1429319"/>
              <a:ext cx="4497842" cy="1543403"/>
            </a:xfrm>
            <a:prstGeom prst="roundRect">
              <a:avLst>
                <a:gd name="adj" fmla="val 17397"/>
              </a:avLst>
            </a:prstGeom>
            <a:solidFill>
              <a:srgbClr val="4756A0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34C27CBF-BE07-07F1-AC06-BD6A89B9C6B3}"/>
                </a:ext>
              </a:extLst>
            </p:cNvPr>
            <p:cNvSpPr txBox="1"/>
            <p:nvPr/>
          </p:nvSpPr>
          <p:spPr>
            <a:xfrm>
              <a:off x="872824" y="1668575"/>
              <a:ext cx="3532872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МИНИСТЕРСТВО ЭКОНОМИЧЕСКОГО РАЗВИТИЯ АЛТАЙСКОГО КРАЯ</a:t>
              </a:r>
            </a:p>
          </p:txBody>
        </p:sp>
        <p:sp>
          <p:nvSpPr>
            <p:cNvPr id="57" name="Скругленный прямоугольник 56">
              <a:extLst>
                <a:ext uri="{FF2B5EF4-FFF2-40B4-BE49-F238E27FC236}">
                  <a16:creationId xmlns:a16="http://schemas.microsoft.com/office/drawing/2014/main" id="{D0472071-2FCF-B872-4012-3103771D702C}"/>
                </a:ext>
              </a:extLst>
            </p:cNvPr>
            <p:cNvSpPr/>
            <p:nvPr/>
          </p:nvSpPr>
          <p:spPr>
            <a:xfrm>
              <a:off x="604662" y="4931771"/>
              <a:ext cx="4497842" cy="1530000"/>
            </a:xfrm>
            <a:prstGeom prst="roundRect">
              <a:avLst>
                <a:gd name="adj" fmla="val 17397"/>
              </a:avLst>
            </a:prstGeom>
            <a:solidFill>
              <a:srgbClr val="4756A0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58" name="Скругленный прямоугольник 57">
              <a:extLst>
                <a:ext uri="{FF2B5EF4-FFF2-40B4-BE49-F238E27FC236}">
                  <a16:creationId xmlns:a16="http://schemas.microsoft.com/office/drawing/2014/main" id="{AA2070FC-B2AE-831D-D4F9-D130744CB387}"/>
                </a:ext>
              </a:extLst>
            </p:cNvPr>
            <p:cNvSpPr/>
            <p:nvPr/>
          </p:nvSpPr>
          <p:spPr>
            <a:xfrm>
              <a:off x="575133" y="3238451"/>
              <a:ext cx="4497842" cy="1530000"/>
            </a:xfrm>
            <a:prstGeom prst="roundRect">
              <a:avLst>
                <a:gd name="adj" fmla="val 17397"/>
              </a:avLst>
            </a:prstGeom>
            <a:solidFill>
              <a:srgbClr val="4756A0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59" name="Рисунок 58" descr="Маркер со сплошной заливкой">
              <a:extLst>
                <a:ext uri="{FF2B5EF4-FFF2-40B4-BE49-F238E27FC236}">
                  <a16:creationId xmlns:a16="http://schemas.microsoft.com/office/drawing/2014/main" id="{AA3C7A9D-0CD2-B002-37C0-492EAB8069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72824" y="2263735"/>
              <a:ext cx="180000" cy="180000"/>
            </a:xfrm>
            <a:prstGeom prst="rect">
              <a:avLst/>
            </a:prstGeom>
          </p:spPr>
        </p:pic>
        <p:pic>
          <p:nvPicPr>
            <p:cNvPr id="60" name="Рисунок 59" descr="Телефонная трубка со сплошной заливкой">
              <a:extLst>
                <a:ext uri="{FF2B5EF4-FFF2-40B4-BE49-F238E27FC236}">
                  <a16:creationId xmlns:a16="http://schemas.microsoft.com/office/drawing/2014/main" id="{5FD3091E-30D1-1898-AF91-772644E197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148307" y="2263735"/>
              <a:ext cx="180000" cy="180000"/>
            </a:xfrm>
            <a:prstGeom prst="rect">
              <a:avLst/>
            </a:prstGeom>
          </p:spPr>
        </p:pic>
        <p:pic>
          <p:nvPicPr>
            <p:cNvPr id="61" name="Рисунок 60" descr="Конверт со сплошной заливкой">
              <a:extLst>
                <a:ext uri="{FF2B5EF4-FFF2-40B4-BE49-F238E27FC236}">
                  <a16:creationId xmlns:a16="http://schemas.microsoft.com/office/drawing/2014/main" id="{4731CE34-B72C-34A9-AE0D-CFCA7D786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148307" y="2548327"/>
              <a:ext cx="180000" cy="180000"/>
            </a:xfrm>
            <a:prstGeom prst="rect">
              <a:avLst/>
            </a:prstGeom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2F2B9486-26DF-374A-FFFA-6392A5B5FAA8}"/>
                </a:ext>
              </a:extLst>
            </p:cNvPr>
            <p:cNvSpPr txBox="1"/>
            <p:nvPr/>
          </p:nvSpPr>
          <p:spPr>
            <a:xfrm>
              <a:off x="1156814" y="2284485"/>
              <a:ext cx="181083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пр-т Комсомольский, д. 118, </a:t>
              </a:r>
            </a:p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г. Барнаул, Алтайский край,</a:t>
              </a:r>
            </a:p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656038</a:t>
              </a:r>
              <a:endPara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5E102E39-639E-3C66-DA5E-C210980FCAF4}"/>
                </a:ext>
              </a:extLst>
            </p:cNvPr>
            <p:cNvSpPr txBox="1"/>
            <p:nvPr/>
          </p:nvSpPr>
          <p:spPr>
            <a:xfrm>
              <a:off x="3493768" y="2284485"/>
              <a:ext cx="120924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+ 7 (3852) 20-65-01</a:t>
              </a:r>
              <a:endPara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43C4A894-8B64-3AFF-9699-BF3CB1DC5528}"/>
                </a:ext>
              </a:extLst>
            </p:cNvPr>
            <p:cNvSpPr txBox="1"/>
            <p:nvPr/>
          </p:nvSpPr>
          <p:spPr>
            <a:xfrm>
              <a:off x="3493768" y="2575065"/>
              <a:ext cx="120924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econom@alregn.ru</a:t>
              </a:r>
              <a:endPara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Скругленный прямоугольник 64">
              <a:extLst>
                <a:ext uri="{FF2B5EF4-FFF2-40B4-BE49-F238E27FC236}">
                  <a16:creationId xmlns:a16="http://schemas.microsoft.com/office/drawing/2014/main" id="{D76D3B17-D1DC-4C2D-0858-016C18C26F0A}"/>
                </a:ext>
              </a:extLst>
            </p:cNvPr>
            <p:cNvSpPr/>
            <p:nvPr/>
          </p:nvSpPr>
          <p:spPr>
            <a:xfrm>
              <a:off x="5290319" y="4777823"/>
              <a:ext cx="4497842" cy="1530000"/>
            </a:xfrm>
            <a:prstGeom prst="roundRect">
              <a:avLst>
                <a:gd name="adj" fmla="val 17263"/>
              </a:avLst>
            </a:prstGeom>
            <a:noFill/>
            <a:ln>
              <a:solidFill>
                <a:srgbClr val="4756A0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DD6D9819-4A1F-9F5A-6D0B-B65AE8044B91}"/>
                </a:ext>
              </a:extLst>
            </p:cNvPr>
            <p:cNvSpPr txBox="1"/>
            <p:nvPr/>
          </p:nvSpPr>
          <p:spPr>
            <a:xfrm>
              <a:off x="5536127" y="5017079"/>
              <a:ext cx="3367976" cy="1692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100" b="1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«ОДНО ОКНО» ДЛЯ ИНВЕСТОРА</a:t>
              </a:r>
              <a:endParaRPr lang="x-none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7" name="Рисунок 66" descr="Телефонная трубка со сплошной заливкой">
              <a:extLst>
                <a:ext uri="{FF2B5EF4-FFF2-40B4-BE49-F238E27FC236}">
                  <a16:creationId xmlns:a16="http://schemas.microsoft.com/office/drawing/2014/main" id="{6E463AA3-4DC9-E904-A89C-90569C2A2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752566" y="5606771"/>
              <a:ext cx="180000" cy="180000"/>
            </a:xfrm>
            <a:prstGeom prst="rect">
              <a:avLst/>
            </a:prstGeom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EB2D7B61-649A-1419-25DD-524D69E49D41}"/>
                </a:ext>
              </a:extLst>
            </p:cNvPr>
            <p:cNvSpPr txBox="1"/>
            <p:nvPr/>
          </p:nvSpPr>
          <p:spPr>
            <a:xfrm>
              <a:off x="8118571" y="5632989"/>
              <a:ext cx="120924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+ 7 (3852) 20-66-09</a:t>
              </a:r>
              <a:endParaRPr lang="x-none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7CE70322-5299-BAFB-9D25-A77A515063F3}"/>
                </a:ext>
              </a:extLst>
            </p:cNvPr>
            <p:cNvSpPr txBox="1"/>
            <p:nvPr/>
          </p:nvSpPr>
          <p:spPr>
            <a:xfrm>
              <a:off x="872258" y="3337359"/>
              <a:ext cx="4080741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АДМИНИСТРАЦИЯ КУРЬИНСКОГО РАЙОНА  АЛТАЙСКОГО КРАЯ</a:t>
              </a:r>
              <a:endParaRPr lang="x-none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8B2905DD-B764-4690-38FB-2431D9518D7C}"/>
                </a:ext>
              </a:extLst>
            </p:cNvPr>
            <p:cNvSpPr txBox="1"/>
            <p:nvPr/>
          </p:nvSpPr>
          <p:spPr>
            <a:xfrm>
              <a:off x="872258" y="5011610"/>
              <a:ext cx="4332201" cy="1692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КАУ «АЛТАЙСКИЙ ЦЕНТР ИНВЕСТИЦИЙ И РАЗВИТИЯ»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443498F8-1200-3A46-00DC-87A80C8555DD}"/>
                </a:ext>
              </a:extLst>
            </p:cNvPr>
            <p:cNvSpPr txBox="1"/>
            <p:nvPr/>
          </p:nvSpPr>
          <p:spPr>
            <a:xfrm>
              <a:off x="5535220" y="4160888"/>
              <a:ext cx="2053180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глава  района</a:t>
              </a:r>
              <a:endParaRPr lang="x-none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E2995F26-C3E4-A72C-CBC3-F8FE39CEAEA6}"/>
                </a:ext>
              </a:extLst>
            </p:cNvPr>
            <p:cNvSpPr txBox="1"/>
            <p:nvPr/>
          </p:nvSpPr>
          <p:spPr>
            <a:xfrm>
              <a:off x="5535220" y="5632989"/>
              <a:ext cx="1953800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ХОЖАЕВ ВАЛЕНТИН АНДРЕЕВИЧ</a:t>
              </a:r>
              <a:endParaRPr lang="x-none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0767AB82-D77A-356C-0B07-87E9FCF120D0}"/>
                </a:ext>
              </a:extLst>
            </p:cNvPr>
            <p:cNvSpPr txBox="1"/>
            <p:nvPr/>
          </p:nvSpPr>
          <p:spPr>
            <a:xfrm>
              <a:off x="5535219" y="5929351"/>
              <a:ext cx="2095727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Директор КАУ «Алтайский центр инвестиций и развития»</a:t>
              </a:r>
              <a:endParaRPr lang="x-none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74" name="Рисунок 73" descr="Маркер со сплошной заливкой">
              <a:extLst>
                <a:ext uri="{FF2B5EF4-FFF2-40B4-BE49-F238E27FC236}">
                  <a16:creationId xmlns:a16="http://schemas.microsoft.com/office/drawing/2014/main" id="{92658D91-4F1A-1013-617D-AC88E6FD41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72824" y="3932519"/>
              <a:ext cx="180000" cy="180000"/>
            </a:xfrm>
            <a:prstGeom prst="rect">
              <a:avLst/>
            </a:prstGeom>
          </p:spPr>
        </p:pic>
        <p:pic>
          <p:nvPicPr>
            <p:cNvPr id="75" name="Рисунок 74" descr="Телефонная трубка со сплошной заливкой">
              <a:extLst>
                <a:ext uri="{FF2B5EF4-FFF2-40B4-BE49-F238E27FC236}">
                  <a16:creationId xmlns:a16="http://schemas.microsoft.com/office/drawing/2014/main" id="{5944BED6-27AA-8456-5FE5-59D0D2C71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148307" y="3932519"/>
              <a:ext cx="180000" cy="180000"/>
            </a:xfrm>
            <a:prstGeom prst="rect">
              <a:avLst/>
            </a:prstGeom>
          </p:spPr>
        </p:pic>
        <p:pic>
          <p:nvPicPr>
            <p:cNvPr id="76" name="Рисунок 75" descr="Конверт со сплошной заливкой">
              <a:extLst>
                <a:ext uri="{FF2B5EF4-FFF2-40B4-BE49-F238E27FC236}">
                  <a16:creationId xmlns:a16="http://schemas.microsoft.com/office/drawing/2014/main" id="{E947C747-D55E-C59C-CF17-86D66C0DC70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148307" y="4217111"/>
              <a:ext cx="180000" cy="180000"/>
            </a:xfrm>
            <a:prstGeom prst="rect">
              <a:avLst/>
            </a:prstGeom>
          </p:spPr>
        </p:pic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E506FE83-E43F-D5FE-C569-AAFD741095BB}"/>
                </a:ext>
              </a:extLst>
            </p:cNvPr>
            <p:cNvSpPr txBox="1"/>
            <p:nvPr/>
          </p:nvSpPr>
          <p:spPr>
            <a:xfrm>
              <a:off x="872824" y="3953269"/>
              <a:ext cx="209482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 ул. Советская, 61,</a:t>
              </a:r>
            </a:p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 с. Курья , Алтайский край,</a:t>
              </a:r>
            </a:p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 658320</a:t>
              </a:r>
              <a:endPara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50529039-4229-11E7-959A-27667A61D1C6}"/>
                </a:ext>
              </a:extLst>
            </p:cNvPr>
            <p:cNvSpPr txBox="1"/>
            <p:nvPr/>
          </p:nvSpPr>
          <p:spPr>
            <a:xfrm>
              <a:off x="3493768" y="3953269"/>
              <a:ext cx="120924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+ 7 (38576) 22-4-01</a:t>
              </a:r>
              <a:endPara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279D6FDC-FDEE-BD4F-4A25-B7646B86629F}"/>
                </a:ext>
              </a:extLst>
            </p:cNvPr>
            <p:cNvSpPr txBox="1"/>
            <p:nvPr/>
          </p:nvSpPr>
          <p:spPr>
            <a:xfrm>
              <a:off x="3493768" y="4243849"/>
              <a:ext cx="1361862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kur</a:t>
              </a:r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_</a:t>
              </a:r>
              <a:r>
                <a:rPr lang="en-US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adm@mail.ru</a:t>
              </a:r>
              <a:endPara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0" name="Рисунок 79" descr="Маркер со сплошной заливкой">
              <a:extLst>
                <a:ext uri="{FF2B5EF4-FFF2-40B4-BE49-F238E27FC236}">
                  <a16:creationId xmlns:a16="http://schemas.microsoft.com/office/drawing/2014/main" id="{7AEB7BDC-832C-9A62-9941-04879F5EA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72824" y="5612238"/>
              <a:ext cx="180000" cy="180000"/>
            </a:xfrm>
            <a:prstGeom prst="rect">
              <a:avLst/>
            </a:prstGeom>
          </p:spPr>
        </p:pic>
        <p:pic>
          <p:nvPicPr>
            <p:cNvPr id="81" name="Рисунок 80" descr="Телефонная трубка со сплошной заливкой">
              <a:extLst>
                <a:ext uri="{FF2B5EF4-FFF2-40B4-BE49-F238E27FC236}">
                  <a16:creationId xmlns:a16="http://schemas.microsoft.com/office/drawing/2014/main" id="{8FD9D260-D463-34A4-718B-C085B76BE1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148307" y="5612238"/>
              <a:ext cx="180000" cy="180000"/>
            </a:xfrm>
            <a:prstGeom prst="rect">
              <a:avLst/>
            </a:prstGeom>
          </p:spPr>
        </p:pic>
        <p:pic>
          <p:nvPicPr>
            <p:cNvPr id="82" name="Рисунок 81" descr="Конверт со сплошной заливкой">
              <a:extLst>
                <a:ext uri="{FF2B5EF4-FFF2-40B4-BE49-F238E27FC236}">
                  <a16:creationId xmlns:a16="http://schemas.microsoft.com/office/drawing/2014/main" id="{1F5CAFCB-AE4F-4EB2-1316-9620E09C53F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148307" y="5896830"/>
              <a:ext cx="180000" cy="180000"/>
            </a:xfrm>
            <a:prstGeom prst="rect">
              <a:avLst/>
            </a:prstGeom>
          </p:spPr>
        </p:pic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9D1CF503-7447-E298-2516-E4BD72457399}"/>
                </a:ext>
              </a:extLst>
            </p:cNvPr>
            <p:cNvSpPr txBox="1"/>
            <p:nvPr/>
          </p:nvSpPr>
          <p:spPr>
            <a:xfrm>
              <a:off x="1156814" y="5632988"/>
              <a:ext cx="181083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пр-т Комсомольский, д. 118, оф. 114, г. Барнаул,</a:t>
              </a:r>
            </a:p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Алтайский край, 656038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7E94770E-689F-2C9E-757E-15C8471B1841}"/>
                </a:ext>
              </a:extLst>
            </p:cNvPr>
            <p:cNvSpPr txBox="1"/>
            <p:nvPr/>
          </p:nvSpPr>
          <p:spPr>
            <a:xfrm>
              <a:off x="3493768" y="5632988"/>
              <a:ext cx="120924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+ 7 (3852) 20-66-12</a:t>
              </a:r>
              <a:endPara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B5340265-A72B-D72A-4088-C5E5C7971A51}"/>
                </a:ext>
              </a:extLst>
            </p:cNvPr>
            <p:cNvSpPr txBox="1"/>
            <p:nvPr/>
          </p:nvSpPr>
          <p:spPr>
            <a:xfrm>
              <a:off x="3493768" y="5923568"/>
              <a:ext cx="120924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kau_invest@mail.ru</a:t>
              </a:r>
              <a:endParaRPr lang="x-none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27" name="Рисунок 126" descr="Конверт со сплошной заливкой">
              <a:extLst>
                <a:ext uri="{FF2B5EF4-FFF2-40B4-BE49-F238E27FC236}">
                  <a16:creationId xmlns:a16="http://schemas.microsoft.com/office/drawing/2014/main" id="{CC37DAF8-D2ED-1E08-BC5E-D17357E7DA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752566" y="5902094"/>
              <a:ext cx="180000" cy="180000"/>
            </a:xfrm>
            <a:prstGeom prst="rect">
              <a:avLst/>
            </a:prstGeom>
          </p:spPr>
        </p:pic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08B959E2-D59B-C8AE-5076-93CE546FF814}"/>
                </a:ext>
              </a:extLst>
            </p:cNvPr>
            <p:cNvSpPr txBox="1"/>
            <p:nvPr/>
          </p:nvSpPr>
          <p:spPr>
            <a:xfrm>
              <a:off x="8118571" y="5929351"/>
              <a:ext cx="1585370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b="1" dirty="0">
                  <a:solidFill>
                    <a:srgbClr val="4756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kau_invest@mail.ru</a:t>
              </a:r>
              <a:endParaRPr lang="x-none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74092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764D62F-467F-93C4-0D21-78D376D4E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1C1E4">
                <a:tint val="45000"/>
                <a:satMod val="400000"/>
              </a:srgbClr>
            </a:duotone>
          </a:blip>
          <a:srcRect t="18455" b="18455"/>
          <a:stretch/>
        </p:blipFill>
        <p:spPr bwMode="auto">
          <a:xfrm>
            <a:off x="627015" y="1256553"/>
            <a:ext cx="6888719" cy="2896381"/>
          </a:xfrm>
          <a:custGeom>
            <a:avLst/>
            <a:gdLst>
              <a:gd name="connsiteX0" fmla="*/ 229480 w 6888719"/>
              <a:gd name="connsiteY0" fmla="*/ 0 h 2896381"/>
              <a:gd name="connsiteX1" fmla="*/ 6659239 w 6888719"/>
              <a:gd name="connsiteY1" fmla="*/ 0 h 2896381"/>
              <a:gd name="connsiteX2" fmla="*/ 6888719 w 6888719"/>
              <a:gd name="connsiteY2" fmla="*/ 229480 h 2896381"/>
              <a:gd name="connsiteX3" fmla="*/ 6888719 w 6888719"/>
              <a:gd name="connsiteY3" fmla="*/ 2666901 h 2896381"/>
              <a:gd name="connsiteX4" fmla="*/ 6659239 w 6888719"/>
              <a:gd name="connsiteY4" fmla="*/ 2896381 h 2896381"/>
              <a:gd name="connsiteX5" fmla="*/ 229480 w 6888719"/>
              <a:gd name="connsiteY5" fmla="*/ 2896381 h 2896381"/>
              <a:gd name="connsiteX6" fmla="*/ 0 w 6888719"/>
              <a:gd name="connsiteY6" fmla="*/ 2666901 h 2896381"/>
              <a:gd name="connsiteX7" fmla="*/ 0 w 6888719"/>
              <a:gd name="connsiteY7" fmla="*/ 229480 h 2896381"/>
              <a:gd name="connsiteX8" fmla="*/ 229480 w 6888719"/>
              <a:gd name="connsiteY8" fmla="*/ 0 h 2896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88719" h="2896381">
                <a:moveTo>
                  <a:pt x="229480" y="0"/>
                </a:moveTo>
                <a:lnTo>
                  <a:pt x="6659239" y="0"/>
                </a:lnTo>
                <a:cubicBezTo>
                  <a:pt x="6785977" y="0"/>
                  <a:pt x="6888719" y="102742"/>
                  <a:pt x="6888719" y="229480"/>
                </a:cubicBezTo>
                <a:lnTo>
                  <a:pt x="6888719" y="2666901"/>
                </a:lnTo>
                <a:cubicBezTo>
                  <a:pt x="6888719" y="2793639"/>
                  <a:pt x="6785977" y="2896381"/>
                  <a:pt x="6659239" y="2896381"/>
                </a:cubicBezTo>
                <a:lnTo>
                  <a:pt x="229480" y="2896381"/>
                </a:lnTo>
                <a:cubicBezTo>
                  <a:pt x="102742" y="2896381"/>
                  <a:pt x="0" y="2793639"/>
                  <a:pt x="0" y="2666901"/>
                </a:cubicBezTo>
                <a:lnTo>
                  <a:pt x="0" y="229480"/>
                </a:lnTo>
                <a:cubicBezTo>
                  <a:pt x="0" y="102742"/>
                  <a:pt x="102742" y="0"/>
                  <a:pt x="2294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4880597"/>
            <a:ext cx="73178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ПРИЛОЖЕНИЯ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038C76F-F287-7799-FDF4-0079BD20713C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6935599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5B6D61C-1069-12A2-C2E4-5E3C479D3EC1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ЦЕЛЬ И ЗАДАЧИ ПРОЕКТА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10506CCE-1C66-7E04-F0FF-D2B0E883E661}"/>
              </a:ext>
            </a:extLst>
          </p:cNvPr>
          <p:cNvSpPr/>
          <p:nvPr/>
        </p:nvSpPr>
        <p:spPr>
          <a:xfrm>
            <a:off x="627017" y="163628"/>
            <a:ext cx="1437174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и задачи проекта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50">
            <a:extLst>
              <a:ext uri="{FF2B5EF4-FFF2-40B4-BE49-F238E27FC236}">
                <a16:creationId xmlns:a16="http://schemas.microsoft.com/office/drawing/2014/main" id="{BB4ECC46-599F-A9D4-6575-D06C2819C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id="{21632067-8B6B-CECC-DDDA-2F9ED39322B9}"/>
              </a:ext>
            </a:extLst>
          </p:cNvPr>
          <p:cNvSpPr/>
          <p:nvPr/>
        </p:nvSpPr>
        <p:spPr>
          <a:xfrm>
            <a:off x="627015" y="1401547"/>
            <a:ext cx="3991893" cy="4906275"/>
          </a:xfrm>
          <a:prstGeom prst="roundRect">
            <a:avLst>
              <a:gd name="adj" fmla="val 6838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C0916C06-66A9-22F7-6A52-CB938901B687}"/>
              </a:ext>
            </a:extLst>
          </p:cNvPr>
          <p:cNvSpPr/>
          <p:nvPr/>
        </p:nvSpPr>
        <p:spPr>
          <a:xfrm>
            <a:off x="4756797" y="1401546"/>
            <a:ext cx="5012878" cy="4906276"/>
          </a:xfrm>
          <a:prstGeom prst="roundRect">
            <a:avLst>
              <a:gd name="adj" fmla="val 521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7ED24C-D8D0-A80E-A0FE-282737A06C44}"/>
              </a:ext>
            </a:extLst>
          </p:cNvPr>
          <p:cNvSpPr txBox="1"/>
          <p:nvPr/>
        </p:nvSpPr>
        <p:spPr>
          <a:xfrm>
            <a:off x="4724506" y="1638617"/>
            <a:ext cx="5045169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ПРОЕКТА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BBCD70BD-8132-712C-2A2C-585AA87BA803}"/>
              </a:ext>
            </a:extLst>
          </p:cNvPr>
          <p:cNvSpPr/>
          <p:nvPr/>
        </p:nvSpPr>
        <p:spPr>
          <a:xfrm>
            <a:off x="5001228" y="2024971"/>
            <a:ext cx="4546800" cy="720000"/>
          </a:xfrm>
          <a:prstGeom prst="roundRect">
            <a:avLst>
              <a:gd name="adj" fmla="val 3748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582BA7-BEE5-EFBC-2C91-8442D7AB5CBB}"/>
              </a:ext>
            </a:extLst>
          </p:cNvPr>
          <p:cNvSpPr txBox="1"/>
          <p:nvPr/>
        </p:nvSpPr>
        <p:spPr>
          <a:xfrm>
            <a:off x="5181134" y="2218041"/>
            <a:ext cx="3417339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Вовлечь в процесс разработки инвестиционных профилей заинтересованные стороны </a:t>
            </a:r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id="{C569962C-8F01-E53C-68E0-CC419E1F2AAA}"/>
              </a:ext>
            </a:extLst>
          </p:cNvPr>
          <p:cNvSpPr/>
          <p:nvPr/>
        </p:nvSpPr>
        <p:spPr>
          <a:xfrm>
            <a:off x="5001228" y="2853852"/>
            <a:ext cx="4546800" cy="720000"/>
          </a:xfrm>
          <a:prstGeom prst="roundRect">
            <a:avLst>
              <a:gd name="adj" fmla="val 3748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0436F2B5-5C1C-38E0-CD50-B5491A0A5807}"/>
              </a:ext>
            </a:extLst>
          </p:cNvPr>
          <p:cNvSpPr/>
          <p:nvPr/>
        </p:nvSpPr>
        <p:spPr>
          <a:xfrm>
            <a:off x="5001228" y="3682733"/>
            <a:ext cx="4546800" cy="720000"/>
          </a:xfrm>
          <a:prstGeom prst="roundRect">
            <a:avLst>
              <a:gd name="adj" fmla="val 3748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64934316-2A36-36A3-C153-DF90A6CD458C}"/>
              </a:ext>
            </a:extLst>
          </p:cNvPr>
          <p:cNvSpPr/>
          <p:nvPr/>
        </p:nvSpPr>
        <p:spPr>
          <a:xfrm>
            <a:off x="5001228" y="4511614"/>
            <a:ext cx="4546800" cy="720000"/>
          </a:xfrm>
          <a:prstGeom prst="roundRect">
            <a:avLst>
              <a:gd name="adj" fmla="val 3748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36946367-F70F-B894-7BA4-8994042D3A97}"/>
              </a:ext>
            </a:extLst>
          </p:cNvPr>
          <p:cNvSpPr/>
          <p:nvPr/>
        </p:nvSpPr>
        <p:spPr>
          <a:xfrm>
            <a:off x="5001228" y="5340497"/>
            <a:ext cx="4546800" cy="720000"/>
          </a:xfrm>
          <a:prstGeom prst="roundRect">
            <a:avLst>
              <a:gd name="adj" fmla="val 3748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0018CBB-2DAF-DDDB-9525-11C7AC1A1E61}"/>
              </a:ext>
            </a:extLst>
          </p:cNvPr>
          <p:cNvSpPr txBox="1"/>
          <p:nvPr/>
        </p:nvSpPr>
        <p:spPr>
          <a:xfrm>
            <a:off x="5181135" y="3038632"/>
            <a:ext cx="341733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Определить наиболее перспективные инвестиционные проекты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1197C2-8543-04F7-253F-5AC791FBE756}"/>
              </a:ext>
            </a:extLst>
          </p:cNvPr>
          <p:cNvSpPr txBox="1"/>
          <p:nvPr/>
        </p:nvSpPr>
        <p:spPr>
          <a:xfrm>
            <a:off x="5181135" y="3873621"/>
            <a:ext cx="341733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Выбрать приоритетные направления инвестиционного развития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52A630D-AD58-B3A1-C06F-A08C9FFDDC5F}"/>
              </a:ext>
            </a:extLst>
          </p:cNvPr>
          <p:cNvSpPr txBox="1"/>
          <p:nvPr/>
        </p:nvSpPr>
        <p:spPr>
          <a:xfrm>
            <a:off x="5181134" y="4702504"/>
            <a:ext cx="372696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Выработать рекомендации по улучшению </a:t>
            </a:r>
          </a:p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инвестиционной привлекательности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ACE31FB-E998-F3D6-E41E-D537FD8CE811}"/>
              </a:ext>
            </a:extLst>
          </p:cNvPr>
          <p:cNvSpPr txBox="1"/>
          <p:nvPr/>
        </p:nvSpPr>
        <p:spPr>
          <a:xfrm>
            <a:off x="5181135" y="5531053"/>
            <a:ext cx="279890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Определить потенциальных стейкхолдеров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ED8EA3B-BFDB-2A7C-65CE-2D1686F7B4BB}"/>
              </a:ext>
            </a:extLst>
          </p:cNvPr>
          <p:cNvSpPr txBox="1"/>
          <p:nvPr/>
        </p:nvSpPr>
        <p:spPr>
          <a:xfrm>
            <a:off x="874406" y="1804063"/>
            <a:ext cx="244699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endParaRPr lang="x-none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AB71AED-6EBA-39ED-7131-75B3405E2009}"/>
              </a:ext>
            </a:extLst>
          </p:cNvPr>
          <p:cNvSpPr txBox="1"/>
          <p:nvPr/>
        </p:nvSpPr>
        <p:spPr>
          <a:xfrm>
            <a:off x="874404" y="2306182"/>
            <a:ext cx="2698355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ИНВЕСТИЦИОННОГО КЛИМАТА В КУРЬИНСКОМ  РАЙОНЕ                            ДЛЯ УВЕЛИЧЕНИЯ ПОТОКА ЧАСТНЫХ ИНВЕСТИЦИИ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4" name="Рисунок 43" descr="В яблочко со сплошной заливкой">
            <a:extLst>
              <a:ext uri="{FF2B5EF4-FFF2-40B4-BE49-F238E27FC236}">
                <a16:creationId xmlns:a16="http://schemas.microsoft.com/office/drawing/2014/main" id="{C5223B8D-A658-AC61-BC22-81182E92FA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042231" y="1638617"/>
            <a:ext cx="360000" cy="360000"/>
          </a:xfrm>
          <a:prstGeom prst="rect">
            <a:avLst/>
          </a:prstGeom>
        </p:spPr>
      </p:pic>
      <p:pic>
        <p:nvPicPr>
          <p:cNvPr id="47" name="Рисунок 46" descr="Линейчатая диаграмма со сплошной заливкой">
            <a:extLst>
              <a:ext uri="{FF2B5EF4-FFF2-40B4-BE49-F238E27FC236}">
                <a16:creationId xmlns:a16="http://schemas.microsoft.com/office/drawing/2014/main" id="{F7695287-FEBE-E10C-0F82-16ED8046ED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57161" y="3027909"/>
            <a:ext cx="360000" cy="360000"/>
          </a:xfrm>
          <a:prstGeom prst="rect">
            <a:avLst/>
          </a:prstGeom>
        </p:spPr>
      </p:pic>
      <p:pic>
        <p:nvPicPr>
          <p:cNvPr id="48" name="Рисунок 47" descr="Переместить со сплошной заливкой">
            <a:extLst>
              <a:ext uri="{FF2B5EF4-FFF2-40B4-BE49-F238E27FC236}">
                <a16:creationId xmlns:a16="http://schemas.microsoft.com/office/drawing/2014/main" id="{1D163E46-56AE-0787-9A7F-860B5ACA0E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057161" y="3864973"/>
            <a:ext cx="360000" cy="360000"/>
          </a:xfrm>
          <a:prstGeom prst="rect">
            <a:avLst/>
          </a:prstGeom>
        </p:spPr>
      </p:pic>
      <p:pic>
        <p:nvPicPr>
          <p:cNvPr id="49" name="Рисунок 48" descr="Целевая аудитория со сплошной заливкой">
            <a:extLst>
              <a:ext uri="{FF2B5EF4-FFF2-40B4-BE49-F238E27FC236}">
                <a16:creationId xmlns:a16="http://schemas.microsoft.com/office/drawing/2014/main" id="{A0F746DC-C1D4-E563-0179-7F09629BF2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057161" y="5520330"/>
            <a:ext cx="360000" cy="360000"/>
          </a:xfrm>
          <a:prstGeom prst="rect">
            <a:avLst/>
          </a:prstGeom>
        </p:spPr>
      </p:pic>
      <p:pic>
        <p:nvPicPr>
          <p:cNvPr id="51" name="Рисунок 50" descr="Мишень со сплошной заливкой">
            <a:extLst>
              <a:ext uri="{FF2B5EF4-FFF2-40B4-BE49-F238E27FC236}">
                <a16:creationId xmlns:a16="http://schemas.microsoft.com/office/drawing/2014/main" id="{D6AC9857-010C-5B7B-3518-1049205D9DB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057161" y="2205313"/>
            <a:ext cx="360000" cy="360000"/>
          </a:xfrm>
          <a:prstGeom prst="rect">
            <a:avLst/>
          </a:prstGeom>
        </p:spPr>
      </p:pic>
      <p:pic>
        <p:nvPicPr>
          <p:cNvPr id="53" name="Рисунок 52" descr="Документ со сплошной заливкой">
            <a:extLst>
              <a:ext uri="{FF2B5EF4-FFF2-40B4-BE49-F238E27FC236}">
                <a16:creationId xmlns:a16="http://schemas.microsoft.com/office/drawing/2014/main" id="{4EA49418-3DF4-08F4-73BF-1C3DE1F508D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057161" y="4695497"/>
            <a:ext cx="360000" cy="360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BB8FF98-2C77-A1B9-E7C3-E0AC36C735BC}"/>
              </a:ext>
            </a:extLst>
          </p:cNvPr>
          <p:cNvSpPr txBox="1"/>
          <p:nvPr/>
        </p:nvSpPr>
        <p:spPr>
          <a:xfrm>
            <a:off x="563290" y="6534070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13803232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9244ACF3-07CE-8C48-5C7B-F36EF4713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B1C1E4">
                <a:tint val="45000"/>
                <a:satMod val="400000"/>
              </a:srgbClr>
            </a:duotone>
          </a:blip>
          <a:srcRect l="39399" r="11617"/>
          <a:stretch/>
        </p:blipFill>
        <p:spPr>
          <a:xfrm>
            <a:off x="627017" y="2289848"/>
            <a:ext cx="2951999" cy="4019039"/>
          </a:xfrm>
          <a:custGeom>
            <a:avLst/>
            <a:gdLst>
              <a:gd name="connsiteX0" fmla="*/ 254551 w 2951999"/>
              <a:gd name="connsiteY0" fmla="*/ 0 h 4019039"/>
              <a:gd name="connsiteX1" fmla="*/ 2697448 w 2951999"/>
              <a:gd name="connsiteY1" fmla="*/ 0 h 4019039"/>
              <a:gd name="connsiteX2" fmla="*/ 2951999 w 2951999"/>
              <a:gd name="connsiteY2" fmla="*/ 254551 h 4019039"/>
              <a:gd name="connsiteX3" fmla="*/ 2951999 w 2951999"/>
              <a:gd name="connsiteY3" fmla="*/ 3764488 h 4019039"/>
              <a:gd name="connsiteX4" fmla="*/ 2697448 w 2951999"/>
              <a:gd name="connsiteY4" fmla="*/ 4019039 h 4019039"/>
              <a:gd name="connsiteX5" fmla="*/ 254551 w 2951999"/>
              <a:gd name="connsiteY5" fmla="*/ 4019039 h 4019039"/>
              <a:gd name="connsiteX6" fmla="*/ 0 w 2951999"/>
              <a:gd name="connsiteY6" fmla="*/ 3764488 h 4019039"/>
              <a:gd name="connsiteX7" fmla="*/ 0 w 2951999"/>
              <a:gd name="connsiteY7" fmla="*/ 254551 h 4019039"/>
              <a:gd name="connsiteX8" fmla="*/ 254551 w 2951999"/>
              <a:gd name="connsiteY8" fmla="*/ 0 h 401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19039">
                <a:moveTo>
                  <a:pt x="254551" y="0"/>
                </a:moveTo>
                <a:lnTo>
                  <a:pt x="2697448" y="0"/>
                </a:lnTo>
                <a:cubicBezTo>
                  <a:pt x="2838033" y="0"/>
                  <a:pt x="2951999" y="113966"/>
                  <a:pt x="2951999" y="254551"/>
                </a:cubicBezTo>
                <a:lnTo>
                  <a:pt x="2951999" y="3764488"/>
                </a:lnTo>
                <a:cubicBezTo>
                  <a:pt x="2951999" y="3905073"/>
                  <a:pt x="2838033" y="4019039"/>
                  <a:pt x="2697448" y="4019039"/>
                </a:cubicBezTo>
                <a:lnTo>
                  <a:pt x="254551" y="4019039"/>
                </a:lnTo>
                <a:cubicBezTo>
                  <a:pt x="113966" y="4019039"/>
                  <a:pt x="0" y="3905073"/>
                  <a:pt x="0" y="3764488"/>
                </a:cubicBezTo>
                <a:lnTo>
                  <a:pt x="0" y="254551"/>
                </a:lnTo>
                <a:cubicBezTo>
                  <a:pt x="0" y="113966"/>
                  <a:pt x="113966" y="0"/>
                  <a:pt x="254551" y="0"/>
                </a:cubicBezTo>
                <a:close/>
              </a:path>
            </a:pathLst>
          </a:cu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CC864A68-2B3B-171C-EA5F-BD61003599E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rgbClr val="B1C1E4">
                <a:tint val="45000"/>
                <a:satMod val="400000"/>
              </a:srgbClr>
            </a:duotone>
          </a:blip>
          <a:srcRect l="31746" r="19244"/>
          <a:stretch/>
        </p:blipFill>
        <p:spPr>
          <a:xfrm>
            <a:off x="3723246" y="2287721"/>
            <a:ext cx="2951999" cy="4020102"/>
          </a:xfrm>
          <a:custGeom>
            <a:avLst/>
            <a:gdLst>
              <a:gd name="connsiteX0" fmla="*/ 302668 w 2951999"/>
              <a:gd name="connsiteY0" fmla="*/ 0 h 4020102"/>
              <a:gd name="connsiteX1" fmla="*/ 2649331 w 2951999"/>
              <a:gd name="connsiteY1" fmla="*/ 0 h 4020102"/>
              <a:gd name="connsiteX2" fmla="*/ 2951999 w 2951999"/>
              <a:gd name="connsiteY2" fmla="*/ 302668 h 4020102"/>
              <a:gd name="connsiteX3" fmla="*/ 2951999 w 2951999"/>
              <a:gd name="connsiteY3" fmla="*/ 3717434 h 4020102"/>
              <a:gd name="connsiteX4" fmla="*/ 2649331 w 2951999"/>
              <a:gd name="connsiteY4" fmla="*/ 4020102 h 4020102"/>
              <a:gd name="connsiteX5" fmla="*/ 302668 w 2951999"/>
              <a:gd name="connsiteY5" fmla="*/ 4020102 h 4020102"/>
              <a:gd name="connsiteX6" fmla="*/ 0 w 2951999"/>
              <a:gd name="connsiteY6" fmla="*/ 3717434 h 4020102"/>
              <a:gd name="connsiteX7" fmla="*/ 0 w 2951999"/>
              <a:gd name="connsiteY7" fmla="*/ 302668 h 4020102"/>
              <a:gd name="connsiteX8" fmla="*/ 302668 w 2951999"/>
              <a:gd name="connsiteY8" fmla="*/ 0 h 4020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20102">
                <a:moveTo>
                  <a:pt x="302668" y="0"/>
                </a:moveTo>
                <a:lnTo>
                  <a:pt x="2649331" y="0"/>
                </a:lnTo>
                <a:cubicBezTo>
                  <a:pt x="2816490" y="0"/>
                  <a:pt x="2951999" y="135509"/>
                  <a:pt x="2951999" y="302668"/>
                </a:cubicBezTo>
                <a:lnTo>
                  <a:pt x="2951999" y="3717434"/>
                </a:lnTo>
                <a:cubicBezTo>
                  <a:pt x="2951999" y="3884593"/>
                  <a:pt x="2816490" y="4020102"/>
                  <a:pt x="2649331" y="4020102"/>
                </a:cubicBezTo>
                <a:lnTo>
                  <a:pt x="302668" y="4020102"/>
                </a:lnTo>
                <a:cubicBezTo>
                  <a:pt x="135509" y="4020102"/>
                  <a:pt x="0" y="3884593"/>
                  <a:pt x="0" y="3717434"/>
                </a:cubicBezTo>
                <a:lnTo>
                  <a:pt x="0" y="302668"/>
                </a:lnTo>
                <a:cubicBezTo>
                  <a:pt x="0" y="135509"/>
                  <a:pt x="135509" y="0"/>
                  <a:pt x="302668" y="0"/>
                </a:cubicBezTo>
                <a:close/>
              </a:path>
            </a:pathLst>
          </a:cu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362DE3EF-92F1-3DE0-AB7F-29BDCCA9BCD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rgbClr val="B1C1E4">
                <a:tint val="45000"/>
                <a:satMod val="400000"/>
              </a:srgbClr>
            </a:duotone>
          </a:blip>
          <a:srcRect l="37218" t="290" r="21477" b="-290"/>
          <a:stretch/>
        </p:blipFill>
        <p:spPr>
          <a:xfrm>
            <a:off x="6819476" y="2287721"/>
            <a:ext cx="2951999" cy="4020102"/>
          </a:xfrm>
          <a:custGeom>
            <a:avLst/>
            <a:gdLst>
              <a:gd name="connsiteX0" fmla="*/ 302668 w 2951999"/>
              <a:gd name="connsiteY0" fmla="*/ 0 h 4020102"/>
              <a:gd name="connsiteX1" fmla="*/ 2649331 w 2951999"/>
              <a:gd name="connsiteY1" fmla="*/ 0 h 4020102"/>
              <a:gd name="connsiteX2" fmla="*/ 2951999 w 2951999"/>
              <a:gd name="connsiteY2" fmla="*/ 302668 h 4020102"/>
              <a:gd name="connsiteX3" fmla="*/ 2951999 w 2951999"/>
              <a:gd name="connsiteY3" fmla="*/ 3717434 h 4020102"/>
              <a:gd name="connsiteX4" fmla="*/ 2649331 w 2951999"/>
              <a:gd name="connsiteY4" fmla="*/ 4020102 h 4020102"/>
              <a:gd name="connsiteX5" fmla="*/ 302668 w 2951999"/>
              <a:gd name="connsiteY5" fmla="*/ 4020102 h 4020102"/>
              <a:gd name="connsiteX6" fmla="*/ 0 w 2951999"/>
              <a:gd name="connsiteY6" fmla="*/ 3717434 h 4020102"/>
              <a:gd name="connsiteX7" fmla="*/ 0 w 2951999"/>
              <a:gd name="connsiteY7" fmla="*/ 302668 h 4020102"/>
              <a:gd name="connsiteX8" fmla="*/ 302668 w 2951999"/>
              <a:gd name="connsiteY8" fmla="*/ 0 h 4020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20102">
                <a:moveTo>
                  <a:pt x="302668" y="0"/>
                </a:moveTo>
                <a:lnTo>
                  <a:pt x="2649331" y="0"/>
                </a:lnTo>
                <a:cubicBezTo>
                  <a:pt x="2816490" y="0"/>
                  <a:pt x="2951999" y="135509"/>
                  <a:pt x="2951999" y="302668"/>
                </a:cubicBezTo>
                <a:lnTo>
                  <a:pt x="2951999" y="3717434"/>
                </a:lnTo>
                <a:cubicBezTo>
                  <a:pt x="2951999" y="3884593"/>
                  <a:pt x="2816490" y="4020102"/>
                  <a:pt x="2649331" y="4020102"/>
                </a:cubicBezTo>
                <a:lnTo>
                  <a:pt x="302668" y="4020102"/>
                </a:lnTo>
                <a:cubicBezTo>
                  <a:pt x="135509" y="4020102"/>
                  <a:pt x="0" y="3884593"/>
                  <a:pt x="0" y="3717434"/>
                </a:cubicBezTo>
                <a:lnTo>
                  <a:pt x="0" y="302668"/>
                </a:lnTo>
                <a:cubicBezTo>
                  <a:pt x="0" y="135509"/>
                  <a:pt x="135509" y="0"/>
                  <a:pt x="302668" y="0"/>
                </a:cubicBezTo>
                <a:close/>
              </a:path>
            </a:pathLst>
          </a:custGeom>
        </p:spPr>
      </p:pic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CE83EA66-D856-C29A-F49E-DD00E62185C1}"/>
              </a:ext>
            </a:extLst>
          </p:cNvPr>
          <p:cNvSpPr/>
          <p:nvPr/>
        </p:nvSpPr>
        <p:spPr>
          <a:xfrm>
            <a:off x="627016" y="1401546"/>
            <a:ext cx="2951999" cy="775597"/>
          </a:xfrm>
          <a:prstGeom prst="roundRect">
            <a:avLst>
              <a:gd name="adj" fmla="val 324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СБОР ИНФОРМАЦИИ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B6D61C-1069-12A2-C2E4-5E3C479D3EC1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ИНВЕСТИЦИОННОГО ПРОФИЛЯ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10506CCE-1C66-7E04-F0FF-D2B0E883E661}"/>
              </a:ext>
            </a:extLst>
          </p:cNvPr>
          <p:cNvSpPr/>
          <p:nvPr/>
        </p:nvSpPr>
        <p:spPr>
          <a:xfrm>
            <a:off x="627016" y="163628"/>
            <a:ext cx="158679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50">
            <a:extLst>
              <a:ext uri="{FF2B5EF4-FFF2-40B4-BE49-F238E27FC236}">
                <a16:creationId xmlns:a16="http://schemas.microsoft.com/office/drawing/2014/main" id="{BB4ECC46-599F-A9D4-6575-D06C2819C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>
            <a:extLst>
              <a:ext uri="{FF2B5EF4-FFF2-40B4-BE49-F238E27FC236}">
                <a16:creationId xmlns:a16="http://schemas.microsoft.com/office/drawing/2014/main" id="{4300D639-C904-69D7-B559-6526BBD8BF22}"/>
              </a:ext>
            </a:extLst>
          </p:cNvPr>
          <p:cNvSpPr/>
          <p:nvPr/>
        </p:nvSpPr>
        <p:spPr>
          <a:xfrm>
            <a:off x="6819476" y="1400483"/>
            <a:ext cx="2951999" cy="775597"/>
          </a:xfrm>
          <a:prstGeom prst="roundRect">
            <a:avLst>
              <a:gd name="adj" fmla="val 3302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ПРЕДЛОЖЕНИЯ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 ДАЛЬНЕЙШЕМУ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РАЗВИТИЮ РАЙОНА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:a16="http://schemas.microsoft.com/office/drawing/2014/main" id="{401298B0-D3C5-1AF2-E821-0BAA8B7488A9}"/>
              </a:ext>
            </a:extLst>
          </p:cNvPr>
          <p:cNvSpPr/>
          <p:nvPr/>
        </p:nvSpPr>
        <p:spPr>
          <a:xfrm>
            <a:off x="3723246" y="1400482"/>
            <a:ext cx="2951999" cy="775598"/>
          </a:xfrm>
          <a:prstGeom prst="roundRect">
            <a:avLst>
              <a:gd name="adj" fmla="val 3302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АНАЛИЗ СОБРАННОЙ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ИНФОРМАЦИИ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D3C76B-E706-19D5-D5D1-9944E4525C73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5967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9244ACF3-07CE-8C48-5C7B-F36EF4713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B1C1E4">
                <a:tint val="45000"/>
                <a:satMod val="400000"/>
              </a:srgbClr>
            </a:duotone>
          </a:blip>
          <a:srcRect l="39399" r="11617"/>
          <a:stretch/>
        </p:blipFill>
        <p:spPr>
          <a:xfrm>
            <a:off x="627017" y="2289848"/>
            <a:ext cx="2951999" cy="4019039"/>
          </a:xfrm>
          <a:custGeom>
            <a:avLst/>
            <a:gdLst>
              <a:gd name="connsiteX0" fmla="*/ 254551 w 2951999"/>
              <a:gd name="connsiteY0" fmla="*/ 0 h 4019039"/>
              <a:gd name="connsiteX1" fmla="*/ 2697448 w 2951999"/>
              <a:gd name="connsiteY1" fmla="*/ 0 h 4019039"/>
              <a:gd name="connsiteX2" fmla="*/ 2951999 w 2951999"/>
              <a:gd name="connsiteY2" fmla="*/ 254551 h 4019039"/>
              <a:gd name="connsiteX3" fmla="*/ 2951999 w 2951999"/>
              <a:gd name="connsiteY3" fmla="*/ 3764488 h 4019039"/>
              <a:gd name="connsiteX4" fmla="*/ 2697448 w 2951999"/>
              <a:gd name="connsiteY4" fmla="*/ 4019039 h 4019039"/>
              <a:gd name="connsiteX5" fmla="*/ 254551 w 2951999"/>
              <a:gd name="connsiteY5" fmla="*/ 4019039 h 4019039"/>
              <a:gd name="connsiteX6" fmla="*/ 0 w 2951999"/>
              <a:gd name="connsiteY6" fmla="*/ 3764488 h 4019039"/>
              <a:gd name="connsiteX7" fmla="*/ 0 w 2951999"/>
              <a:gd name="connsiteY7" fmla="*/ 254551 h 4019039"/>
              <a:gd name="connsiteX8" fmla="*/ 254551 w 2951999"/>
              <a:gd name="connsiteY8" fmla="*/ 0 h 401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19039">
                <a:moveTo>
                  <a:pt x="254551" y="0"/>
                </a:moveTo>
                <a:lnTo>
                  <a:pt x="2697448" y="0"/>
                </a:lnTo>
                <a:cubicBezTo>
                  <a:pt x="2838033" y="0"/>
                  <a:pt x="2951999" y="113966"/>
                  <a:pt x="2951999" y="254551"/>
                </a:cubicBezTo>
                <a:lnTo>
                  <a:pt x="2951999" y="3764488"/>
                </a:lnTo>
                <a:cubicBezTo>
                  <a:pt x="2951999" y="3905073"/>
                  <a:pt x="2838033" y="4019039"/>
                  <a:pt x="2697448" y="4019039"/>
                </a:cubicBezTo>
                <a:lnTo>
                  <a:pt x="254551" y="4019039"/>
                </a:lnTo>
                <a:cubicBezTo>
                  <a:pt x="113966" y="4019039"/>
                  <a:pt x="0" y="3905073"/>
                  <a:pt x="0" y="3764488"/>
                </a:cubicBezTo>
                <a:lnTo>
                  <a:pt x="0" y="254551"/>
                </a:lnTo>
                <a:cubicBezTo>
                  <a:pt x="0" y="113966"/>
                  <a:pt x="113966" y="0"/>
                  <a:pt x="254551" y="0"/>
                </a:cubicBezTo>
                <a:close/>
              </a:path>
            </a:pathLst>
          </a:custGeom>
        </p:spPr>
      </p:pic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CE83EA66-D856-C29A-F49E-DD00E62185C1}"/>
              </a:ext>
            </a:extLst>
          </p:cNvPr>
          <p:cNvSpPr/>
          <p:nvPr/>
        </p:nvSpPr>
        <p:spPr>
          <a:xfrm>
            <a:off x="627016" y="1401546"/>
            <a:ext cx="2951999" cy="775597"/>
          </a:xfrm>
          <a:prstGeom prst="roundRect">
            <a:avLst>
              <a:gd name="adj" fmla="val 324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СБОР ИНФОРМАЦИИ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B6D61C-1069-12A2-C2E4-5E3C479D3EC1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ИНВЕСТИЦИОННОГО ПРОФИЛЯ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10506CCE-1C66-7E04-F0FF-D2B0E883E661}"/>
              </a:ext>
            </a:extLst>
          </p:cNvPr>
          <p:cNvSpPr/>
          <p:nvPr/>
        </p:nvSpPr>
        <p:spPr>
          <a:xfrm>
            <a:off x="627016" y="163628"/>
            <a:ext cx="158679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50">
            <a:extLst>
              <a:ext uri="{FF2B5EF4-FFF2-40B4-BE49-F238E27FC236}">
                <a16:creationId xmlns:a16="http://schemas.microsoft.com/office/drawing/2014/main" id="{BB4ECC46-599F-A9D4-6575-D06C2819C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34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D2042479-2C8E-0E42-A066-D7A0471A5BD0}"/>
              </a:ext>
            </a:extLst>
          </p:cNvPr>
          <p:cNvSpPr/>
          <p:nvPr/>
        </p:nvSpPr>
        <p:spPr>
          <a:xfrm>
            <a:off x="3715186" y="1401546"/>
            <a:ext cx="2968120" cy="775597"/>
          </a:xfrm>
          <a:prstGeom prst="roundRect">
            <a:avLst>
              <a:gd name="adj" fmla="val 331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ИЗ ОТКРЫТЫХ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ИСТОЧНИКОВ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:a16="http://schemas.microsoft.com/office/drawing/2014/main" id="{07862FD5-C117-B7DA-E9E8-55D65E534E5C}"/>
              </a:ext>
            </a:extLst>
          </p:cNvPr>
          <p:cNvSpPr/>
          <p:nvPr/>
        </p:nvSpPr>
        <p:spPr>
          <a:xfrm>
            <a:off x="3716905" y="5581968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Российское агентство международной информации «РИА Новости»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id="{4DFCE1BB-8438-74A5-D76E-7A8CBE0A28FD}"/>
              </a:ext>
            </a:extLst>
          </p:cNvPr>
          <p:cNvSpPr/>
          <p:nvPr/>
        </p:nvSpPr>
        <p:spPr>
          <a:xfrm>
            <a:off x="3716905" y="2294500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Данные официальной статистики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kumimoji="0" lang="ru-RU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Алтайкрайстат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</a:p>
        </p:txBody>
      </p:sp>
      <p:sp>
        <p:nvSpPr>
          <p:cNvPr id="23" name="Скругленный прямоугольник 22">
            <a:extLst>
              <a:ext uri="{FF2B5EF4-FFF2-40B4-BE49-F238E27FC236}">
                <a16:creationId xmlns:a16="http://schemas.microsoft.com/office/drawing/2014/main" id="{18DE46D1-F8EA-37D3-7B6F-1DE5D9B0D646}"/>
              </a:ext>
            </a:extLst>
          </p:cNvPr>
          <p:cNvSpPr/>
          <p:nvPr/>
        </p:nvSpPr>
        <p:spPr>
          <a:xfrm>
            <a:off x="3716905" y="3116367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Исследования, статьи,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рейтинги и прочие работы на тему инвестиционной и</a:t>
            </a:r>
            <a:r>
              <a:rPr kumimoji="0" lang="en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привлекательности авторитетных издании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(Б</a:t>
            </a:r>
            <a:r>
              <a:rPr kumimoji="0" lang="en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l, </a:t>
            </a:r>
            <a:r>
              <a:rPr kumimoji="0" lang="ru-RU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ТеДо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Kept, VC,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АСИ) </a:t>
            </a: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77CFE7E1-B630-D3F0-43DC-C599BF4D6A9C}"/>
              </a:ext>
            </a:extLst>
          </p:cNvPr>
          <p:cNvSpPr/>
          <p:nvPr/>
        </p:nvSpPr>
        <p:spPr>
          <a:xfrm>
            <a:off x="3716905" y="3938234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Сайт муниципального образования муниципальный район Курьинский район  Алтайского края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275B563B-C26F-02B6-8075-06E4EB4AEDA4}"/>
              </a:ext>
            </a:extLst>
          </p:cNvPr>
          <p:cNvSpPr/>
          <p:nvPr/>
        </p:nvSpPr>
        <p:spPr>
          <a:xfrm>
            <a:off x="3716905" y="4760101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Интернет сообщества                  местного населения в популярных социальных сетях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kumimoji="0" lang="ru-RU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Вконтакте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Одноклассники) </a:t>
            </a:r>
          </a:p>
        </p:txBody>
      </p:sp>
      <p:pic>
        <p:nvPicPr>
          <p:cNvPr id="57" name="Рисунок 56" descr="Презентация с линейчатой диаграммой со сплошной заливкой">
            <a:extLst>
              <a:ext uri="{FF2B5EF4-FFF2-40B4-BE49-F238E27FC236}">
                <a16:creationId xmlns:a16="http://schemas.microsoft.com/office/drawing/2014/main" id="{0B386E1E-880F-C631-440B-46B59E55DC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42409" y="2482560"/>
            <a:ext cx="360000" cy="360000"/>
          </a:xfrm>
          <a:prstGeom prst="rect">
            <a:avLst/>
          </a:prstGeom>
        </p:spPr>
      </p:pic>
      <p:pic>
        <p:nvPicPr>
          <p:cNvPr id="62" name="Рисунок 61" descr="Лупа со сплошной заливкой">
            <a:extLst>
              <a:ext uri="{FF2B5EF4-FFF2-40B4-BE49-F238E27FC236}">
                <a16:creationId xmlns:a16="http://schemas.microsoft.com/office/drawing/2014/main" id="{567F4B8D-A5A4-4CCB-05A8-3685E85476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42409" y="3296367"/>
            <a:ext cx="360000" cy="360000"/>
          </a:xfrm>
          <a:prstGeom prst="rect">
            <a:avLst/>
          </a:prstGeom>
        </p:spPr>
      </p:pic>
      <p:pic>
        <p:nvPicPr>
          <p:cNvPr id="66" name="Рисунок 65" descr="Интернет со сплошной заливкой">
            <a:extLst>
              <a:ext uri="{FF2B5EF4-FFF2-40B4-BE49-F238E27FC236}">
                <a16:creationId xmlns:a16="http://schemas.microsoft.com/office/drawing/2014/main" id="{C829C64A-EC90-6E62-8E6B-B5C47D149E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42409" y="4935850"/>
            <a:ext cx="360000" cy="360000"/>
          </a:xfrm>
          <a:prstGeom prst="rect">
            <a:avLst/>
          </a:prstGeom>
        </p:spPr>
      </p:pic>
      <p:pic>
        <p:nvPicPr>
          <p:cNvPr id="70" name="Рисунок 69" descr="Мегафон1 со сплошной заливкой">
            <a:extLst>
              <a:ext uri="{FF2B5EF4-FFF2-40B4-BE49-F238E27FC236}">
                <a16:creationId xmlns:a16="http://schemas.microsoft.com/office/drawing/2014/main" id="{FEB59974-B084-1324-C79B-115AFC6E27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142409" y="5761968"/>
            <a:ext cx="360000" cy="360000"/>
          </a:xfrm>
          <a:prstGeom prst="rect">
            <a:avLst/>
          </a:prstGeom>
        </p:spPr>
      </p:pic>
      <p:pic>
        <p:nvPicPr>
          <p:cNvPr id="72" name="Рисунок 71" descr="Ноутбук со сплошной заливкой">
            <a:extLst>
              <a:ext uri="{FF2B5EF4-FFF2-40B4-BE49-F238E27FC236}">
                <a16:creationId xmlns:a16="http://schemas.microsoft.com/office/drawing/2014/main" id="{9EF7A1AE-5B19-FBF1-8D85-E2776D9877A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142409" y="4112891"/>
            <a:ext cx="360000" cy="360000"/>
          </a:xfrm>
          <a:prstGeom prst="rect">
            <a:avLst/>
          </a:prstGeom>
        </p:spPr>
      </p:pic>
      <p:sp>
        <p:nvSpPr>
          <p:cNvPr id="73" name="Скругленный прямоугольник 72">
            <a:extLst>
              <a:ext uri="{FF2B5EF4-FFF2-40B4-BE49-F238E27FC236}">
                <a16:creationId xmlns:a16="http://schemas.microsoft.com/office/drawing/2014/main" id="{C2C0B139-D6C5-D53C-CE5B-7C8D242C3009}"/>
              </a:ext>
            </a:extLst>
          </p:cNvPr>
          <p:cNvSpPr/>
          <p:nvPr/>
        </p:nvSpPr>
        <p:spPr>
          <a:xfrm>
            <a:off x="6819477" y="1401546"/>
            <a:ext cx="2968120" cy="775597"/>
          </a:xfrm>
          <a:prstGeom prst="roundRect">
            <a:avLst>
              <a:gd name="adj" fmla="val 331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НАПРЯМУЮ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 ПРЕДСТАВИТЕЛЕЙ БИЗНЕСА                      И МУНИЦИПАЛИТЕТА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" name="Скругленный прямоугольник 73">
            <a:extLst>
              <a:ext uri="{FF2B5EF4-FFF2-40B4-BE49-F238E27FC236}">
                <a16:creationId xmlns:a16="http://schemas.microsoft.com/office/drawing/2014/main" id="{46C7D380-99BD-0395-8672-0EACA67DC888}"/>
              </a:ext>
            </a:extLst>
          </p:cNvPr>
          <p:cNvSpPr/>
          <p:nvPr/>
        </p:nvSpPr>
        <p:spPr>
          <a:xfrm>
            <a:off x="6821196" y="4760101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Онлайн-опрос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местных компаний</a:t>
            </a:r>
            <a:r>
              <a:rPr kumimoji="0" lang="en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" name="Скругленный прямоугольник 74">
            <a:extLst>
              <a:ext uri="{FF2B5EF4-FFF2-40B4-BE49-F238E27FC236}">
                <a16:creationId xmlns:a16="http://schemas.microsoft.com/office/drawing/2014/main" id="{B40F73DF-F728-17B2-30B4-0328306369B7}"/>
              </a:ext>
            </a:extLst>
          </p:cNvPr>
          <p:cNvSpPr/>
          <p:nvPr/>
        </p:nvSpPr>
        <p:spPr>
          <a:xfrm>
            <a:off x="6821196" y="2294500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Запрос социально-экономических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</a:t>
            </a:r>
            <a:r>
              <a:rPr kumimoji="0" lang="en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других показателей у представителей</a:t>
            </a:r>
            <a:r>
              <a:rPr lang="ru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муниципалитета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Скругленный прямоугольник 75">
            <a:extLst>
              <a:ext uri="{FF2B5EF4-FFF2-40B4-BE49-F238E27FC236}">
                <a16:creationId xmlns:a16="http://schemas.microsoft.com/office/drawing/2014/main" id="{CF29ABB5-1D66-1EBE-98B2-EF5997E06BA1}"/>
              </a:ext>
            </a:extLst>
          </p:cNvPr>
          <p:cNvSpPr/>
          <p:nvPr/>
        </p:nvSpPr>
        <p:spPr>
          <a:xfrm>
            <a:off x="6821196" y="3116367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Очное интервью с представителями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муниципалитета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7" name="Скругленный прямоугольник 76">
            <a:extLst>
              <a:ext uri="{FF2B5EF4-FFF2-40B4-BE49-F238E27FC236}">
                <a16:creationId xmlns:a16="http://schemas.microsoft.com/office/drawing/2014/main" id="{8EF62D1D-54BD-ACBC-192A-A9D14FEA8C41}"/>
              </a:ext>
            </a:extLst>
          </p:cNvPr>
          <p:cNvSpPr/>
          <p:nvPr/>
        </p:nvSpPr>
        <p:spPr>
          <a:xfrm>
            <a:off x="6821196" y="3938234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Очное интервью с представителями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крупнейших компаний</a:t>
            </a:r>
            <a:r>
              <a:rPr kumimoji="0" lang="en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4" name="Рисунок 83" descr="Презентация с линейчатой диаграммой со сплошной заливкой">
            <a:extLst>
              <a:ext uri="{FF2B5EF4-FFF2-40B4-BE49-F238E27FC236}">
                <a16:creationId xmlns:a16="http://schemas.microsoft.com/office/drawing/2014/main" id="{2D809761-295D-EBD4-59C5-EC9F8D7F58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46700" y="2482560"/>
            <a:ext cx="360000" cy="360000"/>
          </a:xfrm>
          <a:prstGeom prst="rect">
            <a:avLst/>
          </a:prstGeom>
        </p:spPr>
      </p:pic>
      <p:pic>
        <p:nvPicPr>
          <p:cNvPr id="89" name="Рисунок 88" descr="Пузырь с сообщением чата со сплошной заливкой">
            <a:extLst>
              <a:ext uri="{FF2B5EF4-FFF2-40B4-BE49-F238E27FC236}">
                <a16:creationId xmlns:a16="http://schemas.microsoft.com/office/drawing/2014/main" id="{28172983-00C4-9D74-705B-BCF140DF04C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243785" y="4941785"/>
            <a:ext cx="360000" cy="360000"/>
          </a:xfrm>
          <a:prstGeom prst="rect">
            <a:avLst/>
          </a:prstGeom>
        </p:spPr>
      </p:pic>
      <p:pic>
        <p:nvPicPr>
          <p:cNvPr id="93" name="Рисунок 92" descr="Пузырь с сообщением чата со сплошной заливкой">
            <a:extLst>
              <a:ext uri="{FF2B5EF4-FFF2-40B4-BE49-F238E27FC236}">
                <a16:creationId xmlns:a16="http://schemas.microsoft.com/office/drawing/2014/main" id="{7BCEDE66-9EB8-B2E9-C1F3-BC5216C55FD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240199" y="4117566"/>
            <a:ext cx="360000" cy="360000"/>
          </a:xfrm>
          <a:prstGeom prst="rect">
            <a:avLst/>
          </a:prstGeom>
        </p:spPr>
      </p:pic>
      <p:pic>
        <p:nvPicPr>
          <p:cNvPr id="95" name="Рисунок 94" descr="Пузырь с сообщением чата со сплошной заливкой">
            <a:extLst>
              <a:ext uri="{FF2B5EF4-FFF2-40B4-BE49-F238E27FC236}">
                <a16:creationId xmlns:a16="http://schemas.microsoft.com/office/drawing/2014/main" id="{B00B3E86-8758-EC50-AB37-56362EAD972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240199" y="3313541"/>
            <a:ext cx="360000" cy="36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7A2683-7003-BF9E-F7F8-75D8D09B1124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36712408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CE83EA66-D856-C29A-F49E-DD00E62185C1}"/>
              </a:ext>
            </a:extLst>
          </p:cNvPr>
          <p:cNvSpPr/>
          <p:nvPr/>
        </p:nvSpPr>
        <p:spPr>
          <a:xfrm>
            <a:off x="627016" y="1401546"/>
            <a:ext cx="2951999" cy="775597"/>
          </a:xfrm>
          <a:prstGeom prst="roundRect">
            <a:avLst>
              <a:gd name="adj" fmla="val 324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АНАЛИЗ СОБРАННОЙ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ИНФОРМАЦИИ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B6D61C-1069-12A2-C2E4-5E3C479D3EC1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ИНВЕСТИЦИОННОГО ПРОФИЛЯ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10506CCE-1C66-7E04-F0FF-D2B0E883E661}"/>
              </a:ext>
            </a:extLst>
          </p:cNvPr>
          <p:cNvSpPr/>
          <p:nvPr/>
        </p:nvSpPr>
        <p:spPr>
          <a:xfrm>
            <a:off x="627016" y="163628"/>
            <a:ext cx="158679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50">
            <a:extLst>
              <a:ext uri="{FF2B5EF4-FFF2-40B4-BE49-F238E27FC236}">
                <a16:creationId xmlns:a16="http://schemas.microsoft.com/office/drawing/2014/main" id="{BB4ECC46-599F-A9D4-6575-D06C2819C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:a16="http://schemas.microsoft.com/office/drawing/2014/main" id="{07862FD5-C117-B7DA-E9E8-55D65E534E5C}"/>
              </a:ext>
            </a:extLst>
          </p:cNvPr>
          <p:cNvSpPr/>
          <p:nvPr/>
        </p:nvSpPr>
        <p:spPr>
          <a:xfrm>
            <a:off x="3724106" y="5082906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Планирование действий администрации МО по поддержке отрасли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id="{4DFCE1BB-8438-74A5-D76E-7A8CBE0A28FD}"/>
              </a:ext>
            </a:extLst>
          </p:cNvPr>
          <p:cNvSpPr/>
          <p:nvPr/>
        </p:nvSpPr>
        <p:spPr>
          <a:xfrm>
            <a:off x="3716905" y="2294500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Важная часть стратегического планирования и развития МО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77CFE7E1-B630-D3F0-43DC-C599BF4D6A9C}"/>
              </a:ext>
            </a:extLst>
          </p:cNvPr>
          <p:cNvSpPr/>
          <p:nvPr/>
        </p:nvSpPr>
        <p:spPr>
          <a:xfrm>
            <a:off x="3724106" y="3167300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Анализ отраслей экономики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275B563B-C26F-02B6-8075-06E4EB4AEDA4}"/>
              </a:ext>
            </a:extLst>
          </p:cNvPr>
          <p:cNvSpPr/>
          <p:nvPr/>
        </p:nvSpPr>
        <p:spPr>
          <a:xfrm>
            <a:off x="3724106" y="4161602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траекторий развития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отрасли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7" name="Рисунок 56" descr="Презентация с линейчатой диаграммой со сплошной заливкой">
            <a:extLst>
              <a:ext uri="{FF2B5EF4-FFF2-40B4-BE49-F238E27FC236}">
                <a16:creationId xmlns:a16="http://schemas.microsoft.com/office/drawing/2014/main" id="{0B386E1E-880F-C631-440B-46B59E55DC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42409" y="2482560"/>
            <a:ext cx="360000" cy="360000"/>
          </a:xfrm>
          <a:prstGeom prst="rect">
            <a:avLst/>
          </a:prstGeom>
        </p:spPr>
      </p:pic>
      <p:pic>
        <p:nvPicPr>
          <p:cNvPr id="62" name="Рисунок 61" descr="Лупа со сплошной заливкой">
            <a:extLst>
              <a:ext uri="{FF2B5EF4-FFF2-40B4-BE49-F238E27FC236}">
                <a16:creationId xmlns:a16="http://schemas.microsoft.com/office/drawing/2014/main" id="{567F4B8D-A5A4-4CCB-05A8-3685E85476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63606" y="3312473"/>
            <a:ext cx="360000" cy="360000"/>
          </a:xfrm>
          <a:prstGeom prst="rect">
            <a:avLst/>
          </a:prstGeom>
        </p:spPr>
      </p:pic>
      <p:sp>
        <p:nvSpPr>
          <p:cNvPr id="73" name="Скругленный прямоугольник 72">
            <a:extLst>
              <a:ext uri="{FF2B5EF4-FFF2-40B4-BE49-F238E27FC236}">
                <a16:creationId xmlns:a16="http://schemas.microsoft.com/office/drawing/2014/main" id="{C2C0B139-D6C5-D53C-CE5B-7C8D242C3009}"/>
              </a:ext>
            </a:extLst>
          </p:cNvPr>
          <p:cNvSpPr/>
          <p:nvPr/>
        </p:nvSpPr>
        <p:spPr>
          <a:xfrm>
            <a:off x="5118134" y="1424399"/>
            <a:ext cx="2968120" cy="775597"/>
          </a:xfrm>
          <a:prstGeom prst="roundRect">
            <a:avLst>
              <a:gd name="adj" fmla="val 331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SW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ОТ-АНАЛИЗ 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" name="Скругленный прямоугольник 73">
            <a:extLst>
              <a:ext uri="{FF2B5EF4-FFF2-40B4-BE49-F238E27FC236}">
                <a16:creationId xmlns:a16="http://schemas.microsoft.com/office/drawing/2014/main" id="{46C7D380-99BD-0395-8672-0EACA67DC888}"/>
              </a:ext>
            </a:extLst>
          </p:cNvPr>
          <p:cNvSpPr/>
          <p:nvPr/>
        </p:nvSpPr>
        <p:spPr>
          <a:xfrm>
            <a:off x="6821196" y="4760101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Нахождение влияния одних факторов на другие и какую выгоду МО может от них получить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" name="Скругленный прямоугольник 74">
            <a:extLst>
              <a:ext uri="{FF2B5EF4-FFF2-40B4-BE49-F238E27FC236}">
                <a16:creationId xmlns:a16="http://schemas.microsoft.com/office/drawing/2014/main" id="{B40F73DF-F728-17B2-30B4-0328306369B7}"/>
              </a:ext>
            </a:extLst>
          </p:cNvPr>
          <p:cNvSpPr/>
          <p:nvPr/>
        </p:nvSpPr>
        <p:spPr>
          <a:xfrm>
            <a:off x="6821196" y="2294500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Анализ внутренней и внешней среды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Скругленный прямоугольник 75">
            <a:extLst>
              <a:ext uri="{FF2B5EF4-FFF2-40B4-BE49-F238E27FC236}">
                <a16:creationId xmlns:a16="http://schemas.microsoft.com/office/drawing/2014/main" id="{CF29ABB5-1D66-1EBE-98B2-EF5997E06BA1}"/>
              </a:ext>
            </a:extLst>
          </p:cNvPr>
          <p:cNvSpPr/>
          <p:nvPr/>
        </p:nvSpPr>
        <p:spPr>
          <a:xfrm>
            <a:off x="6821196" y="3116367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Разделения факторов на сильные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слабые стороны, возможности              и угрозы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7" name="Скругленный прямоугольник 76">
            <a:extLst>
              <a:ext uri="{FF2B5EF4-FFF2-40B4-BE49-F238E27FC236}">
                <a16:creationId xmlns:a16="http://schemas.microsoft.com/office/drawing/2014/main" id="{8EF62D1D-54BD-ACBC-192A-A9D14FEA8C41}"/>
              </a:ext>
            </a:extLst>
          </p:cNvPr>
          <p:cNvSpPr/>
          <p:nvPr/>
        </p:nvSpPr>
        <p:spPr>
          <a:xfrm>
            <a:off x="6821196" y="3938234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Выявление важнейших факторов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0C8BED9-B458-1506-7EB6-E2F233804F1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rgbClr val="B1C1E4">
                <a:tint val="45000"/>
                <a:satMod val="400000"/>
              </a:srgbClr>
            </a:duotone>
          </a:blip>
          <a:srcRect l="31746" r="19244"/>
          <a:stretch/>
        </p:blipFill>
        <p:spPr>
          <a:xfrm>
            <a:off x="633626" y="2287721"/>
            <a:ext cx="2951999" cy="4020102"/>
          </a:xfrm>
          <a:custGeom>
            <a:avLst/>
            <a:gdLst>
              <a:gd name="connsiteX0" fmla="*/ 302668 w 2951999"/>
              <a:gd name="connsiteY0" fmla="*/ 0 h 4020102"/>
              <a:gd name="connsiteX1" fmla="*/ 2649331 w 2951999"/>
              <a:gd name="connsiteY1" fmla="*/ 0 h 4020102"/>
              <a:gd name="connsiteX2" fmla="*/ 2951999 w 2951999"/>
              <a:gd name="connsiteY2" fmla="*/ 302668 h 4020102"/>
              <a:gd name="connsiteX3" fmla="*/ 2951999 w 2951999"/>
              <a:gd name="connsiteY3" fmla="*/ 3717434 h 4020102"/>
              <a:gd name="connsiteX4" fmla="*/ 2649331 w 2951999"/>
              <a:gd name="connsiteY4" fmla="*/ 4020102 h 4020102"/>
              <a:gd name="connsiteX5" fmla="*/ 302668 w 2951999"/>
              <a:gd name="connsiteY5" fmla="*/ 4020102 h 4020102"/>
              <a:gd name="connsiteX6" fmla="*/ 0 w 2951999"/>
              <a:gd name="connsiteY6" fmla="*/ 3717434 h 4020102"/>
              <a:gd name="connsiteX7" fmla="*/ 0 w 2951999"/>
              <a:gd name="connsiteY7" fmla="*/ 302668 h 4020102"/>
              <a:gd name="connsiteX8" fmla="*/ 302668 w 2951999"/>
              <a:gd name="connsiteY8" fmla="*/ 0 h 4020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20102">
                <a:moveTo>
                  <a:pt x="302668" y="0"/>
                </a:moveTo>
                <a:lnTo>
                  <a:pt x="2649331" y="0"/>
                </a:lnTo>
                <a:cubicBezTo>
                  <a:pt x="2816490" y="0"/>
                  <a:pt x="2951999" y="135509"/>
                  <a:pt x="2951999" y="302668"/>
                </a:cubicBezTo>
                <a:lnTo>
                  <a:pt x="2951999" y="3717434"/>
                </a:lnTo>
                <a:cubicBezTo>
                  <a:pt x="2951999" y="3884593"/>
                  <a:pt x="2816490" y="4020102"/>
                  <a:pt x="2649331" y="4020102"/>
                </a:cubicBezTo>
                <a:lnTo>
                  <a:pt x="302668" y="4020102"/>
                </a:lnTo>
                <a:cubicBezTo>
                  <a:pt x="135509" y="4020102"/>
                  <a:pt x="0" y="3884593"/>
                  <a:pt x="0" y="3717434"/>
                </a:cubicBezTo>
                <a:lnTo>
                  <a:pt x="0" y="302668"/>
                </a:lnTo>
                <a:cubicBezTo>
                  <a:pt x="0" y="135509"/>
                  <a:pt x="135509" y="0"/>
                  <a:pt x="302668" y="0"/>
                </a:cubicBezTo>
                <a:close/>
              </a:path>
            </a:pathLst>
          </a:custGeom>
        </p:spPr>
      </p:pic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09B87F07-F81C-9291-428A-34CE6C689DDF}"/>
              </a:ext>
            </a:extLst>
          </p:cNvPr>
          <p:cNvSpPr/>
          <p:nvPr/>
        </p:nvSpPr>
        <p:spPr>
          <a:xfrm>
            <a:off x="6821196" y="5581968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стратегии          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для укрепления позиций МО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" name="Рисунок 15" descr="Банк со сплошной заливкой">
            <a:extLst>
              <a:ext uri="{FF2B5EF4-FFF2-40B4-BE49-F238E27FC236}">
                <a16:creationId xmlns:a16="http://schemas.microsoft.com/office/drawing/2014/main" id="{B58655E3-EC16-6D7A-C57F-57A9E1BD31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63606" y="5203949"/>
            <a:ext cx="360000" cy="360000"/>
          </a:xfrm>
          <a:prstGeom prst="rect">
            <a:avLst/>
          </a:prstGeom>
        </p:spPr>
      </p:pic>
      <p:pic>
        <p:nvPicPr>
          <p:cNvPr id="28" name="Рисунок 27" descr="Приблизить со сплошной заливкой">
            <a:extLst>
              <a:ext uri="{FF2B5EF4-FFF2-40B4-BE49-F238E27FC236}">
                <a16:creationId xmlns:a16="http://schemas.microsoft.com/office/drawing/2014/main" id="{F3BF6E43-B60A-AAEA-28AB-CE77530087F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234825" y="4949109"/>
            <a:ext cx="360000" cy="360000"/>
          </a:xfrm>
          <a:prstGeom prst="rect">
            <a:avLst/>
          </a:prstGeom>
        </p:spPr>
      </p:pic>
      <p:pic>
        <p:nvPicPr>
          <p:cNvPr id="31" name="Рисунок 30" descr="Схема с ветвлением со сплошной заливкой">
            <a:extLst>
              <a:ext uri="{FF2B5EF4-FFF2-40B4-BE49-F238E27FC236}">
                <a16:creationId xmlns:a16="http://schemas.microsoft.com/office/drawing/2014/main" id="{BFB5F0C6-597A-C0BF-F9FB-F89BCF5102B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142409" y="4306170"/>
            <a:ext cx="360000" cy="360000"/>
          </a:xfrm>
          <a:prstGeom prst="rect">
            <a:avLst/>
          </a:prstGeom>
        </p:spPr>
      </p:pic>
      <p:pic>
        <p:nvPicPr>
          <p:cNvPr id="34" name="Рисунок 33" descr="Контрольный список со сплошной заливкой">
            <a:extLst>
              <a:ext uri="{FF2B5EF4-FFF2-40B4-BE49-F238E27FC236}">
                <a16:creationId xmlns:a16="http://schemas.microsoft.com/office/drawing/2014/main" id="{859BB9BA-619E-5253-3F5C-CED4269DD11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247808" y="5759161"/>
            <a:ext cx="360000" cy="360000"/>
          </a:xfrm>
          <a:prstGeom prst="rect">
            <a:avLst/>
          </a:prstGeom>
        </p:spPr>
      </p:pic>
      <p:pic>
        <p:nvPicPr>
          <p:cNvPr id="36" name="Рисунок 35" descr="Значок &quot;Создать&quot; со сплошной заливкой">
            <a:extLst>
              <a:ext uri="{FF2B5EF4-FFF2-40B4-BE49-F238E27FC236}">
                <a16:creationId xmlns:a16="http://schemas.microsoft.com/office/drawing/2014/main" id="{782505D0-359D-4D95-666F-4FEF4126FB4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9247808" y="4126170"/>
            <a:ext cx="360000" cy="360000"/>
          </a:xfrm>
          <a:prstGeom prst="rect">
            <a:avLst/>
          </a:prstGeom>
        </p:spPr>
      </p:pic>
      <p:pic>
        <p:nvPicPr>
          <p:cNvPr id="39" name="Рисунок 38" descr="Запрещено со сплошной заливкой">
            <a:extLst>
              <a:ext uri="{FF2B5EF4-FFF2-40B4-BE49-F238E27FC236}">
                <a16:creationId xmlns:a16="http://schemas.microsoft.com/office/drawing/2014/main" id="{C4563211-A5C7-578C-64BA-76B4DA86F58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9243785" y="2474021"/>
            <a:ext cx="360000" cy="360000"/>
          </a:xfrm>
          <a:prstGeom prst="rect">
            <a:avLst/>
          </a:prstGeom>
        </p:spPr>
      </p:pic>
      <p:pic>
        <p:nvPicPr>
          <p:cNvPr id="44" name="Рисунок 43" descr="Свернуть со сплошной заливкой">
            <a:extLst>
              <a:ext uri="{FF2B5EF4-FFF2-40B4-BE49-F238E27FC236}">
                <a16:creationId xmlns:a16="http://schemas.microsoft.com/office/drawing/2014/main" id="{39A652BC-7D1E-6C47-D5B2-AC7706CD62B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9243785" y="3296367"/>
            <a:ext cx="360000" cy="3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C083A3-1973-DF21-877A-E483CD86C2E6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606842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CE83EA66-D856-C29A-F49E-DD00E62185C1}"/>
              </a:ext>
            </a:extLst>
          </p:cNvPr>
          <p:cNvSpPr/>
          <p:nvPr/>
        </p:nvSpPr>
        <p:spPr>
          <a:xfrm>
            <a:off x="627016" y="1401546"/>
            <a:ext cx="2951999" cy="775597"/>
          </a:xfrm>
          <a:prstGeom prst="roundRect">
            <a:avLst>
              <a:gd name="adj" fmla="val 324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B6D61C-1069-12A2-C2E4-5E3C479D3EC1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ИНВЕСТИЦИОННОГО ПРОФИЛЯ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10506CCE-1C66-7E04-F0FF-D2B0E883E661}"/>
              </a:ext>
            </a:extLst>
          </p:cNvPr>
          <p:cNvSpPr/>
          <p:nvPr/>
        </p:nvSpPr>
        <p:spPr>
          <a:xfrm>
            <a:off x="627016" y="163628"/>
            <a:ext cx="158679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50">
            <a:extLst>
              <a:ext uri="{FF2B5EF4-FFF2-40B4-BE49-F238E27FC236}">
                <a16:creationId xmlns:a16="http://schemas.microsoft.com/office/drawing/2014/main" id="{BB4ECC46-599F-A9D4-6575-D06C2819C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D2042479-2C8E-0E42-A066-D7A0471A5BD0}"/>
              </a:ext>
            </a:extLst>
          </p:cNvPr>
          <p:cNvSpPr/>
          <p:nvPr/>
        </p:nvSpPr>
        <p:spPr>
          <a:xfrm>
            <a:off x="3715186" y="1401546"/>
            <a:ext cx="2968120" cy="775597"/>
          </a:xfrm>
          <a:prstGeom prst="roundRect">
            <a:avLst>
              <a:gd name="adj" fmla="val 331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04E623-6A48-FFAD-9CC5-8201473937F7}"/>
              </a:ext>
            </a:extLst>
          </p:cNvPr>
          <p:cNvSpPr txBox="1"/>
          <p:nvPr/>
        </p:nvSpPr>
        <p:spPr>
          <a:xfrm>
            <a:off x="3710033" y="1622920"/>
            <a:ext cx="2989683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</a:t>
            </a:r>
          </a:p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ИНВЕСТИЦИОННЫХ ПРОЕКТОВ 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7E3135-6C85-E5C6-0AE1-5EB6FA050E43}"/>
              </a:ext>
            </a:extLst>
          </p:cNvPr>
          <p:cNvSpPr txBox="1"/>
          <p:nvPr/>
        </p:nvSpPr>
        <p:spPr>
          <a:xfrm>
            <a:off x="6817610" y="1535429"/>
            <a:ext cx="2951999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 </a:t>
            </a:r>
          </a:p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ТЕКУЩИХ ПРОБЛЕМ 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id="{4DFCE1BB-8438-74A5-D76E-7A8CBE0A28FD}"/>
              </a:ext>
            </a:extLst>
          </p:cNvPr>
          <p:cNvSpPr/>
          <p:nvPr/>
        </p:nvSpPr>
        <p:spPr>
          <a:xfrm>
            <a:off x="3716905" y="2294500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Описание текущих проектов МО, которые реализуются и планируются к реализации как администрацией, так и бизнесом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Скругленный прямоугольник 22">
            <a:extLst>
              <a:ext uri="{FF2B5EF4-FFF2-40B4-BE49-F238E27FC236}">
                <a16:creationId xmlns:a16="http://schemas.microsoft.com/office/drawing/2014/main" id="{18DE46D1-F8EA-37D3-7B6F-1DE5D9B0D646}"/>
              </a:ext>
            </a:extLst>
          </p:cNvPr>
          <p:cNvSpPr/>
          <p:nvPr/>
        </p:nvSpPr>
        <p:spPr>
          <a:xfrm>
            <a:off x="3716905" y="3116367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траектории 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 потенциала развития МО 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ближайшие годы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7" name="Рисунок 56" descr="Презентация с линейчатой диаграммой со сплошной заливкой">
            <a:extLst>
              <a:ext uri="{FF2B5EF4-FFF2-40B4-BE49-F238E27FC236}">
                <a16:creationId xmlns:a16="http://schemas.microsoft.com/office/drawing/2014/main" id="{0B386E1E-880F-C631-440B-46B59E55DC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42409" y="2482560"/>
            <a:ext cx="360000" cy="360000"/>
          </a:xfrm>
          <a:prstGeom prst="rect">
            <a:avLst/>
          </a:prstGeom>
        </p:spPr>
      </p:pic>
      <p:sp>
        <p:nvSpPr>
          <p:cNvPr id="73" name="Скругленный прямоугольник 72">
            <a:extLst>
              <a:ext uri="{FF2B5EF4-FFF2-40B4-BE49-F238E27FC236}">
                <a16:creationId xmlns:a16="http://schemas.microsoft.com/office/drawing/2014/main" id="{C2C0B139-D6C5-D53C-CE5B-7C8D242C3009}"/>
              </a:ext>
            </a:extLst>
          </p:cNvPr>
          <p:cNvSpPr/>
          <p:nvPr/>
        </p:nvSpPr>
        <p:spPr>
          <a:xfrm>
            <a:off x="6819477" y="1401546"/>
            <a:ext cx="2968120" cy="775597"/>
          </a:xfrm>
          <a:prstGeom prst="roundRect">
            <a:avLst>
              <a:gd name="adj" fmla="val 33100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Скругленный прямоугольник 74">
            <a:extLst>
              <a:ext uri="{FF2B5EF4-FFF2-40B4-BE49-F238E27FC236}">
                <a16:creationId xmlns:a16="http://schemas.microsoft.com/office/drawing/2014/main" id="{B40F73DF-F728-17B2-30B4-0328306369B7}"/>
              </a:ext>
            </a:extLst>
          </p:cNvPr>
          <p:cNvSpPr/>
          <p:nvPr/>
        </p:nvSpPr>
        <p:spPr>
          <a:xfrm>
            <a:off x="6821196" y="2294500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Выявление проблемных зон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слабых сторон МО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Скругленный прямоугольник 75">
            <a:extLst>
              <a:ext uri="{FF2B5EF4-FFF2-40B4-BE49-F238E27FC236}">
                <a16:creationId xmlns:a16="http://schemas.microsoft.com/office/drawing/2014/main" id="{CF29ABB5-1D66-1EBE-98B2-EF5997E06BA1}"/>
              </a:ext>
            </a:extLst>
          </p:cNvPr>
          <p:cNvSpPr/>
          <p:nvPr/>
        </p:nvSpPr>
        <p:spPr>
          <a:xfrm>
            <a:off x="6821196" y="3116367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предложений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 улучшению текущей ситуации              в округе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C7979AA-DBC7-3E28-46F4-B1514A4FA36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rgbClr val="B1C1E4">
                <a:tint val="45000"/>
                <a:satMod val="400000"/>
              </a:srgbClr>
            </a:duotone>
          </a:blip>
          <a:srcRect l="37218" t="290" r="21477" b="-290"/>
          <a:stretch/>
        </p:blipFill>
        <p:spPr>
          <a:xfrm>
            <a:off x="627016" y="2287721"/>
            <a:ext cx="2951999" cy="4020102"/>
          </a:xfrm>
          <a:custGeom>
            <a:avLst/>
            <a:gdLst>
              <a:gd name="connsiteX0" fmla="*/ 302668 w 2951999"/>
              <a:gd name="connsiteY0" fmla="*/ 0 h 4020102"/>
              <a:gd name="connsiteX1" fmla="*/ 2649331 w 2951999"/>
              <a:gd name="connsiteY1" fmla="*/ 0 h 4020102"/>
              <a:gd name="connsiteX2" fmla="*/ 2951999 w 2951999"/>
              <a:gd name="connsiteY2" fmla="*/ 302668 h 4020102"/>
              <a:gd name="connsiteX3" fmla="*/ 2951999 w 2951999"/>
              <a:gd name="connsiteY3" fmla="*/ 3717434 h 4020102"/>
              <a:gd name="connsiteX4" fmla="*/ 2649331 w 2951999"/>
              <a:gd name="connsiteY4" fmla="*/ 4020102 h 4020102"/>
              <a:gd name="connsiteX5" fmla="*/ 302668 w 2951999"/>
              <a:gd name="connsiteY5" fmla="*/ 4020102 h 4020102"/>
              <a:gd name="connsiteX6" fmla="*/ 0 w 2951999"/>
              <a:gd name="connsiteY6" fmla="*/ 3717434 h 4020102"/>
              <a:gd name="connsiteX7" fmla="*/ 0 w 2951999"/>
              <a:gd name="connsiteY7" fmla="*/ 302668 h 4020102"/>
              <a:gd name="connsiteX8" fmla="*/ 302668 w 2951999"/>
              <a:gd name="connsiteY8" fmla="*/ 0 h 4020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20102">
                <a:moveTo>
                  <a:pt x="302668" y="0"/>
                </a:moveTo>
                <a:lnTo>
                  <a:pt x="2649331" y="0"/>
                </a:lnTo>
                <a:cubicBezTo>
                  <a:pt x="2816490" y="0"/>
                  <a:pt x="2951999" y="135509"/>
                  <a:pt x="2951999" y="302668"/>
                </a:cubicBezTo>
                <a:lnTo>
                  <a:pt x="2951999" y="3717434"/>
                </a:lnTo>
                <a:cubicBezTo>
                  <a:pt x="2951999" y="3884593"/>
                  <a:pt x="2816490" y="4020102"/>
                  <a:pt x="2649331" y="4020102"/>
                </a:cubicBezTo>
                <a:lnTo>
                  <a:pt x="302668" y="4020102"/>
                </a:lnTo>
                <a:cubicBezTo>
                  <a:pt x="135509" y="4020102"/>
                  <a:pt x="0" y="3884593"/>
                  <a:pt x="0" y="3717434"/>
                </a:cubicBezTo>
                <a:lnTo>
                  <a:pt x="0" y="302668"/>
                </a:lnTo>
                <a:cubicBezTo>
                  <a:pt x="0" y="135509"/>
                  <a:pt x="135509" y="0"/>
                  <a:pt x="302668" y="0"/>
                </a:cubicBezTo>
                <a:close/>
              </a:path>
            </a:pathLst>
          </a:cu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C71CD93-B111-0810-621D-4074C1D22AF4}"/>
              </a:ext>
            </a:extLst>
          </p:cNvPr>
          <p:cNvSpPr txBox="1"/>
          <p:nvPr/>
        </p:nvSpPr>
        <p:spPr>
          <a:xfrm>
            <a:off x="627016" y="1525280"/>
            <a:ext cx="2951999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ПРЕДЛОЖЕНИЯ </a:t>
            </a:r>
          </a:p>
          <a:p>
            <a:pPr algn="ctr"/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ДАЛЬНЕЙШЕМУ </a:t>
            </a:r>
          </a:p>
          <a:p>
            <a:pPr algn="ctr"/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РАЗВИТИЮ РАЙОНА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 descr="Документ со сплошной заливкой">
            <a:extLst>
              <a:ext uri="{FF2B5EF4-FFF2-40B4-BE49-F238E27FC236}">
                <a16:creationId xmlns:a16="http://schemas.microsoft.com/office/drawing/2014/main" id="{3471EA53-82BB-6F31-05FF-3ACB9C5515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46700" y="3296367"/>
            <a:ext cx="360000" cy="360000"/>
          </a:xfrm>
          <a:prstGeom prst="rect">
            <a:avLst/>
          </a:prstGeom>
        </p:spPr>
      </p:pic>
      <p:pic>
        <p:nvPicPr>
          <p:cNvPr id="16" name="Рисунок 15" descr="Запрещено со сплошной заливкой">
            <a:extLst>
              <a:ext uri="{FF2B5EF4-FFF2-40B4-BE49-F238E27FC236}">
                <a16:creationId xmlns:a16="http://schemas.microsoft.com/office/drawing/2014/main" id="{88C3175F-2310-58F0-903B-2A3FE80F0B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243785" y="2474021"/>
            <a:ext cx="360000" cy="360000"/>
          </a:xfrm>
          <a:prstGeom prst="rect">
            <a:avLst/>
          </a:prstGeom>
        </p:spPr>
      </p:pic>
      <p:pic>
        <p:nvPicPr>
          <p:cNvPr id="17" name="Рисунок 16" descr="Схема с ветвлением со сплошной заливкой">
            <a:extLst>
              <a:ext uri="{FF2B5EF4-FFF2-40B4-BE49-F238E27FC236}">
                <a16:creationId xmlns:a16="http://schemas.microsoft.com/office/drawing/2014/main" id="{7C84FF55-F627-1CC6-4CA9-123FA451BF2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142409" y="3296367"/>
            <a:ext cx="360000" cy="36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685546-9BF1-9E2B-0C3F-3CD32EE991B2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29287135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Скругленный прямоугольник 35">
            <a:extLst>
              <a:ext uri="{FF2B5EF4-FFF2-40B4-BE49-F238E27FC236}">
                <a16:creationId xmlns:a16="http://schemas.microsoft.com/office/drawing/2014/main" id="{2130CE9B-AB8C-0222-EFE1-8E7291C00394}"/>
              </a:ext>
            </a:extLst>
          </p:cNvPr>
          <p:cNvSpPr/>
          <p:nvPr/>
        </p:nvSpPr>
        <p:spPr>
          <a:xfrm>
            <a:off x="3709119" y="2458038"/>
            <a:ext cx="2989165" cy="811894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56565323-D230-9660-405E-A388B8F0F284}"/>
              </a:ext>
            </a:extLst>
          </p:cNvPr>
          <p:cNvSpPr/>
          <p:nvPr/>
        </p:nvSpPr>
        <p:spPr>
          <a:xfrm>
            <a:off x="3685151" y="3358158"/>
            <a:ext cx="3088999" cy="1363979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id="{38053458-43D3-412C-F5EB-57622675AFEF}"/>
              </a:ext>
            </a:extLst>
          </p:cNvPr>
          <p:cNvSpPr/>
          <p:nvPr/>
        </p:nvSpPr>
        <p:spPr>
          <a:xfrm>
            <a:off x="3731885" y="4662120"/>
            <a:ext cx="2966400" cy="918306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Скругленный прямоугольник 58">
            <a:extLst>
              <a:ext uri="{FF2B5EF4-FFF2-40B4-BE49-F238E27FC236}">
                <a16:creationId xmlns:a16="http://schemas.microsoft.com/office/drawing/2014/main" id="{B131B630-7668-D755-FBCC-788CFF2E0737}"/>
              </a:ext>
            </a:extLst>
          </p:cNvPr>
          <p:cNvSpPr/>
          <p:nvPr/>
        </p:nvSpPr>
        <p:spPr>
          <a:xfrm>
            <a:off x="580365" y="2458038"/>
            <a:ext cx="3013051" cy="855814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Скругленный прямоугольник 66">
            <a:extLst>
              <a:ext uri="{FF2B5EF4-FFF2-40B4-BE49-F238E27FC236}">
                <a16:creationId xmlns:a16="http://schemas.microsoft.com/office/drawing/2014/main" id="{ABFC979F-C2D4-8FB8-E142-60DC8A54A4FD}"/>
              </a:ext>
            </a:extLst>
          </p:cNvPr>
          <p:cNvSpPr/>
          <p:nvPr/>
        </p:nvSpPr>
        <p:spPr>
          <a:xfrm>
            <a:off x="6774150" y="2510020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26C487C-E5DD-9351-2942-C407A8EBCE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2571" y="2575962"/>
            <a:ext cx="564632" cy="564632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9F5DADC-B39F-506C-8FCB-ADA325E4AC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25103" y="2550979"/>
            <a:ext cx="564632" cy="564632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80324AB-EC56-753D-F340-960F43DCF3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24219" y="3554255"/>
            <a:ext cx="564632" cy="564632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7D0976A-079C-765D-ABDD-0A176DC743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761846" y="4813017"/>
            <a:ext cx="564632" cy="564632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sp>
        <p:nvSpPr>
          <p:cNvPr id="26" name="Скругленный прямоугольник 25">
            <a:extLst>
              <a:ext uri="{FF2B5EF4-FFF2-40B4-BE49-F238E27FC236}">
                <a16:creationId xmlns:a16="http://schemas.microsoft.com/office/drawing/2014/main" id="{0B6A7C58-1678-F08F-AE81-19F8EE510802}"/>
              </a:ext>
            </a:extLst>
          </p:cNvPr>
          <p:cNvSpPr/>
          <p:nvPr/>
        </p:nvSpPr>
        <p:spPr>
          <a:xfrm>
            <a:off x="6811416" y="1401546"/>
            <a:ext cx="2951999" cy="885972"/>
          </a:xfrm>
          <a:prstGeom prst="roundRect">
            <a:avLst>
              <a:gd name="adj" fmla="val 262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ДОЛЖНОСТНЫЕ ЛИЦА, ПРИВЛЕКАЕМЫЕ К УЧАСТИЮ В ИНВЕСТИЦИОННОЙ КОМИССИИ по согласованию</a:t>
            </a: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8701DADB-B65C-D11D-0A17-9F34E8F4B223}"/>
              </a:ext>
            </a:extLst>
          </p:cNvPr>
          <p:cNvSpPr/>
          <p:nvPr/>
        </p:nvSpPr>
        <p:spPr>
          <a:xfrm>
            <a:off x="6928207" y="1526540"/>
            <a:ext cx="551343" cy="551343"/>
          </a:xfrm>
          <a:prstGeom prst="roundRect">
            <a:avLst>
              <a:gd name="adj" fmla="val 50000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9ACCF5-903F-120F-6337-45F0DB098DFB}"/>
              </a:ext>
            </a:extLst>
          </p:cNvPr>
          <p:cNvSpPr txBox="1"/>
          <p:nvPr/>
        </p:nvSpPr>
        <p:spPr>
          <a:xfrm>
            <a:off x="7093910" y="1772060"/>
            <a:ext cx="216484" cy="461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x-none" sz="300" b="1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988BECAB-AF68-DF91-9FAF-9F98980FC488}"/>
              </a:ext>
            </a:extLst>
          </p:cNvPr>
          <p:cNvSpPr/>
          <p:nvPr/>
        </p:nvSpPr>
        <p:spPr>
          <a:xfrm>
            <a:off x="627016" y="1401546"/>
            <a:ext cx="2951999" cy="775597"/>
          </a:xfrm>
          <a:prstGeom prst="roundRect">
            <a:avLst>
              <a:gd name="adj" fmla="val 262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КАУ «АЛТАЙСКИЙ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ЦЕНТР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ИНВЕСТИЦИЙ  И </a:t>
            </a: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Р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АЗВИТИЯ»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СОСТАВ ИНВЕСТИЦИОННОЙ КОМИССИИ АДМИНИСТРАЦИИ КУРЬИНСКОГО РАЙОНА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980381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 инвестиционной комиссии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AD69D41-3248-510A-AFB0-123B3AB54ABA}"/>
              </a:ext>
            </a:extLst>
          </p:cNvPr>
          <p:cNvSpPr txBox="1"/>
          <p:nvPr/>
        </p:nvSpPr>
        <p:spPr>
          <a:xfrm>
            <a:off x="4504044" y="2525140"/>
            <a:ext cx="2035950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Башкатов Николай Васильевич</a:t>
            </a:r>
          </a:p>
          <a:p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07646AF-E484-C689-A840-5261311CC0EA}"/>
              </a:ext>
            </a:extLst>
          </p:cNvPr>
          <p:cNvSpPr txBox="1"/>
          <p:nvPr/>
        </p:nvSpPr>
        <p:spPr>
          <a:xfrm>
            <a:off x="4536686" y="2803954"/>
            <a:ext cx="1305045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ru-RU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700" b="1" dirty="0">
                <a:latin typeface="Arial" panose="020B0604020202020204" pitchFamily="34" charset="0"/>
                <a:cs typeface="Arial" panose="020B0604020202020204" pitchFamily="34" charset="0"/>
              </a:rPr>
              <a:t>Глава Курьинского района, председатель комиссии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7968DE7-F461-C3B9-7586-7892BEC549F2}"/>
              </a:ext>
            </a:extLst>
          </p:cNvPr>
          <p:cNvSpPr txBox="1"/>
          <p:nvPr/>
        </p:nvSpPr>
        <p:spPr>
          <a:xfrm>
            <a:off x="4502875" y="3356748"/>
            <a:ext cx="176212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Кобенко Наталья Борисовна</a:t>
            </a:r>
          </a:p>
          <a:p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D5C54C1-DB84-F1B9-D6C5-F06CC6C2CAA1}"/>
              </a:ext>
            </a:extLst>
          </p:cNvPr>
          <p:cNvSpPr txBox="1"/>
          <p:nvPr/>
        </p:nvSpPr>
        <p:spPr>
          <a:xfrm>
            <a:off x="4388851" y="3743875"/>
            <a:ext cx="227642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>
                <a:latin typeface="Arial" panose="020B0604020202020204" pitchFamily="34" charset="0"/>
                <a:cs typeface="Arial" panose="020B0604020202020204" pitchFamily="34" charset="0"/>
              </a:rPr>
              <a:t>И.о. председателя комитета по финансам, налоговой и кредитной политике Администрации района, член комиссии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316EF3A-CA9D-4B51-76C1-739078098C16}"/>
              </a:ext>
            </a:extLst>
          </p:cNvPr>
          <p:cNvSpPr txBox="1"/>
          <p:nvPr/>
        </p:nvSpPr>
        <p:spPr>
          <a:xfrm>
            <a:off x="4502874" y="4722198"/>
            <a:ext cx="1911373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err="1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Бубенчикова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Елена Викторовна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D00AF9D-5361-2D70-27D1-B138DBEBE0A7}"/>
              </a:ext>
            </a:extLst>
          </p:cNvPr>
          <p:cNvSpPr txBox="1"/>
          <p:nvPr/>
        </p:nvSpPr>
        <p:spPr>
          <a:xfrm>
            <a:off x="4404584" y="5102288"/>
            <a:ext cx="193445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>
                <a:latin typeface="Arial" panose="020B0604020202020204" pitchFamily="34" charset="0"/>
                <a:cs typeface="Arial" panose="020B0604020202020204" pitchFamily="34" charset="0"/>
              </a:rPr>
              <a:t>Заместитель председателя комитета по экономике и управлению муниципальным имуществом Администрации района, член комиссии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FFCB3D3-13C0-16BF-7DAF-37547D091F2B}"/>
              </a:ext>
            </a:extLst>
          </p:cNvPr>
          <p:cNvSpPr txBox="1"/>
          <p:nvPr/>
        </p:nvSpPr>
        <p:spPr>
          <a:xfrm>
            <a:off x="1241129" y="2525140"/>
            <a:ext cx="2091633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err="1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Ликиных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Ольга Викторовна</a:t>
            </a:r>
          </a:p>
          <a:p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5FD2055-953A-14ED-3041-D27750C9A73D}"/>
              </a:ext>
            </a:extLst>
          </p:cNvPr>
          <p:cNvSpPr txBox="1"/>
          <p:nvPr/>
        </p:nvSpPr>
        <p:spPr>
          <a:xfrm>
            <a:off x="1241129" y="2956690"/>
            <a:ext cx="2342951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>
                <a:latin typeface="Arial" panose="020B0604020202020204" pitchFamily="34" charset="0"/>
                <a:cs typeface="Arial" panose="020B0604020202020204" pitchFamily="34" charset="0"/>
              </a:rPr>
              <a:t>Ведущий  специалист отдела по взаимодействию с инвесторами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34B3A79-17D1-6402-D888-20860634A2BB}"/>
              </a:ext>
            </a:extLst>
          </p:cNvPr>
          <p:cNvSpPr txBox="1"/>
          <p:nvPr/>
        </p:nvSpPr>
        <p:spPr>
          <a:xfrm>
            <a:off x="7310394" y="2714591"/>
            <a:ext cx="2196000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>
                <a:latin typeface="Arial" panose="020B0604020202020204" pitchFamily="34" charset="0"/>
                <a:cs typeface="Arial" panose="020B0604020202020204" pitchFamily="34" charset="0"/>
              </a:rPr>
              <a:t>Начальник Курьинский РЭС  Белоусов Н.П.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Скругленный прямоугольник 76">
            <a:extLst>
              <a:ext uri="{FF2B5EF4-FFF2-40B4-BE49-F238E27FC236}">
                <a16:creationId xmlns:a16="http://schemas.microsoft.com/office/drawing/2014/main" id="{D26EE044-DE4B-77C8-41B4-554D86CDB1FE}"/>
              </a:ext>
            </a:extLst>
          </p:cNvPr>
          <p:cNvSpPr/>
          <p:nvPr/>
        </p:nvSpPr>
        <p:spPr>
          <a:xfrm>
            <a:off x="3713280" y="1411954"/>
            <a:ext cx="2951999" cy="775597"/>
          </a:xfrm>
          <a:prstGeom prst="roundRect">
            <a:avLst>
              <a:gd name="adj" fmla="val 262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Ins="108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ПРЕДСТАВИТЕЛИ АДМИНИСТРАЦИИ КУРЬИНСКОГО РАЙОНА</a:t>
            </a:r>
            <a:endParaRPr kumimoji="0" lang="ru-RU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9" name="Скругленный прямоугольник 78">
            <a:extLst>
              <a:ext uri="{FF2B5EF4-FFF2-40B4-BE49-F238E27FC236}">
                <a16:creationId xmlns:a16="http://schemas.microsoft.com/office/drawing/2014/main" id="{A3E4DDD0-CA50-1E52-A3DF-3EA8C73CF2C7}"/>
              </a:ext>
            </a:extLst>
          </p:cNvPr>
          <p:cNvSpPr/>
          <p:nvPr/>
        </p:nvSpPr>
        <p:spPr>
          <a:xfrm>
            <a:off x="3830864" y="1528606"/>
            <a:ext cx="551343" cy="551343"/>
          </a:xfrm>
          <a:prstGeom prst="roundRect">
            <a:avLst>
              <a:gd name="adj" fmla="val 50000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83" name="Скругленный прямоугольник 82">
            <a:extLst>
              <a:ext uri="{FF2B5EF4-FFF2-40B4-BE49-F238E27FC236}">
                <a16:creationId xmlns:a16="http://schemas.microsoft.com/office/drawing/2014/main" id="{823576D4-87D3-E5F2-C658-FE887891C61B}"/>
              </a:ext>
            </a:extLst>
          </p:cNvPr>
          <p:cNvSpPr/>
          <p:nvPr/>
        </p:nvSpPr>
        <p:spPr>
          <a:xfrm>
            <a:off x="746940" y="1518198"/>
            <a:ext cx="1150743" cy="551343"/>
          </a:xfrm>
          <a:prstGeom prst="roundRect">
            <a:avLst>
              <a:gd name="adj" fmla="val 50000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\  </a:t>
            </a:r>
            <a:endParaRPr lang="x-non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58639B-96A5-7BDC-1B20-8B15F4E93A17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КУРЬИНСКИЙ РАЙОН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0EE2E1-E92A-A3F7-DD70-976DA30E4F0A}"/>
              </a:ext>
            </a:extLst>
          </p:cNvPr>
          <p:cNvSpPr txBox="1"/>
          <p:nvPr/>
        </p:nvSpPr>
        <p:spPr>
          <a:xfrm>
            <a:off x="918410" y="1773384"/>
            <a:ext cx="216484" cy="461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endParaRPr lang="x-none" sz="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3530C63C-11A6-B8F4-B5B1-4C2D12F1FF1E}"/>
              </a:ext>
            </a:extLst>
          </p:cNvPr>
          <p:cNvSpPr/>
          <p:nvPr/>
        </p:nvSpPr>
        <p:spPr>
          <a:xfrm>
            <a:off x="3943875" y="1655442"/>
            <a:ext cx="321869" cy="321869"/>
          </a:xfrm>
          <a:prstGeom prst="ellipse">
            <a:avLst/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35E76F-6AE9-3FA5-ACC8-196ECE8B5493}"/>
              </a:ext>
            </a:extLst>
          </p:cNvPr>
          <p:cNvSpPr txBox="1"/>
          <p:nvPr/>
        </p:nvSpPr>
        <p:spPr>
          <a:xfrm>
            <a:off x="3996567" y="1774126"/>
            <a:ext cx="21648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x-none" sz="300" b="1" dirty="0">
                <a:latin typeface="Arial" panose="020B0604020202020204" pitchFamily="34" charset="0"/>
                <a:cs typeface="Arial" panose="020B0604020202020204" pitchFamily="34" charset="0"/>
              </a:rPr>
              <a:t>поместить логотип</a:t>
            </a:r>
          </a:p>
        </p:txBody>
      </p:sp>
      <p:pic>
        <p:nvPicPr>
          <p:cNvPr id="55" name="Picture 2" descr="https://invest.alregn.ru/bitrix/templates/invest2022/img/logo_kau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05" y="1593788"/>
            <a:ext cx="917239" cy="39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207" y="1536015"/>
            <a:ext cx="591377" cy="556590"/>
          </a:xfrm>
          <a:prstGeom prst="rect">
            <a:avLst/>
          </a:prstGeom>
        </p:spPr>
      </p:pic>
      <p:sp>
        <p:nvSpPr>
          <p:cNvPr id="61" name="Скругленный прямоугольник 60">
            <a:extLst>
              <a:ext uri="{FF2B5EF4-FFF2-40B4-BE49-F238E27FC236}">
                <a16:creationId xmlns:a16="http://schemas.microsoft.com/office/drawing/2014/main" id="{ABFC979F-C2D4-8FB8-E142-60DC8A54A4FD}"/>
              </a:ext>
            </a:extLst>
          </p:cNvPr>
          <p:cNvSpPr/>
          <p:nvPr/>
        </p:nvSpPr>
        <p:spPr>
          <a:xfrm>
            <a:off x="6821196" y="3429122"/>
            <a:ext cx="2966400" cy="878929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64" name="Скругленный прямоугольник 63">
            <a:extLst>
              <a:ext uri="{FF2B5EF4-FFF2-40B4-BE49-F238E27FC236}">
                <a16:creationId xmlns:a16="http://schemas.microsoft.com/office/drawing/2014/main" id="{ABFC979F-C2D4-8FB8-E142-60DC8A54A4FD}"/>
              </a:ext>
            </a:extLst>
          </p:cNvPr>
          <p:cNvSpPr/>
          <p:nvPr/>
        </p:nvSpPr>
        <p:spPr>
          <a:xfrm>
            <a:off x="6821196" y="4944759"/>
            <a:ext cx="2966400" cy="720000"/>
          </a:xfrm>
          <a:prstGeom prst="roundRect">
            <a:avLst>
              <a:gd name="adj" fmla="val 3104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34B3A79-17D1-6402-D888-20860634A2BB}"/>
              </a:ext>
            </a:extLst>
          </p:cNvPr>
          <p:cNvSpPr txBox="1"/>
          <p:nvPr/>
        </p:nvSpPr>
        <p:spPr>
          <a:xfrm>
            <a:off x="7310394" y="3604920"/>
            <a:ext cx="2196000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>
                <a:latin typeface="Arial" panose="020B0604020202020204" pitchFamily="34" charset="0"/>
                <a:cs typeface="Arial" panose="020B0604020202020204" pitchFamily="34" charset="0"/>
              </a:rPr>
              <a:t>Председатель общественного совета предпринимателей Курьинского района Марченко С.В.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34B3A79-17D1-6402-D888-20860634A2BB}"/>
              </a:ext>
            </a:extLst>
          </p:cNvPr>
          <p:cNvSpPr txBox="1"/>
          <p:nvPr/>
        </p:nvSpPr>
        <p:spPr>
          <a:xfrm>
            <a:off x="7311782" y="5072483"/>
            <a:ext cx="2196000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Представители бизнеса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7657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D84C0EFA-ABA5-6E13-FD8E-3B66EAED5F92}"/>
              </a:ext>
            </a:extLst>
          </p:cNvPr>
          <p:cNvSpPr/>
          <p:nvPr/>
        </p:nvSpPr>
        <p:spPr>
          <a:xfrm>
            <a:off x="1324661" y="2239314"/>
            <a:ext cx="1930262" cy="1841539"/>
          </a:xfrm>
          <a:prstGeom prst="roundRect">
            <a:avLst>
              <a:gd name="adj" fmla="val 457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 </a:t>
            </a:r>
            <a:endParaRPr lang="x-none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BCF4219-A638-B09A-18FC-D8C6933B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013117" y="2345066"/>
            <a:ext cx="647095" cy="647095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988BECAB-AF68-DF91-9FAF-9F98980FC488}"/>
              </a:ext>
            </a:extLst>
          </p:cNvPr>
          <p:cNvSpPr/>
          <p:nvPr/>
        </p:nvSpPr>
        <p:spPr>
          <a:xfrm>
            <a:off x="627016" y="1401546"/>
            <a:ext cx="9160579" cy="775597"/>
          </a:xfrm>
          <a:prstGeom prst="roundRect">
            <a:avLst>
              <a:gd name="adj" fmla="val 262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ПРЕДСТАВИТЕЛИ АДМИНИСТРАЦИИ КУ</a:t>
            </a: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РЬИНСКОГО</a:t>
            </a:r>
            <a:r>
              <a:rPr kumimoji="0" lang="ru-RU" sz="11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РАЙОНА</a:t>
            </a:r>
            <a:endParaRPr kumimoji="0" lang="ru-RU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СОСТАВ ИНВЕСТИЦИОННОЙ КОМИССИИ АДМИНИСТРАЦИИ КУРЬИНСКОГО РАЙОНА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203319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 инвестиционной комиссии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4B40DCB-4C31-03F5-B5B8-282F39AA97FE}"/>
              </a:ext>
            </a:extLst>
          </p:cNvPr>
          <p:cNvSpPr txBox="1"/>
          <p:nvPr/>
        </p:nvSpPr>
        <p:spPr>
          <a:xfrm>
            <a:off x="1544074" y="3097914"/>
            <a:ext cx="1525052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Башкатов Николай Васильевич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94DB7C7-429D-AAE0-DF5B-BE58CD71E43A}"/>
              </a:ext>
            </a:extLst>
          </p:cNvPr>
          <p:cNvSpPr txBox="1"/>
          <p:nvPr/>
        </p:nvSpPr>
        <p:spPr>
          <a:xfrm>
            <a:off x="1324661" y="3572274"/>
            <a:ext cx="194750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Глава района</a:t>
            </a:r>
            <a:endParaRPr lang="x-non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D9CDDB-E9D5-565C-BD28-8C61EB0F6DF3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КУРЬИНСКИЙ РАЙОН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96" y="1498628"/>
            <a:ext cx="591377" cy="556590"/>
          </a:xfrm>
          <a:prstGeom prst="rect">
            <a:avLst/>
          </a:prstGeom>
        </p:spPr>
      </p:pic>
      <p:sp>
        <p:nvSpPr>
          <p:cNvPr id="28" name="Скругленный прямоугольник 27">
            <a:extLst>
              <a:ext uri="{FF2B5EF4-FFF2-40B4-BE49-F238E27FC236}">
                <a16:creationId xmlns:a16="http://schemas.microsoft.com/office/drawing/2014/main" id="{D84C0EFA-ABA5-6E13-FD8E-3B66EAED5F92}"/>
              </a:ext>
            </a:extLst>
          </p:cNvPr>
          <p:cNvSpPr/>
          <p:nvPr/>
        </p:nvSpPr>
        <p:spPr>
          <a:xfrm>
            <a:off x="4116507" y="2239314"/>
            <a:ext cx="1985431" cy="1841539"/>
          </a:xfrm>
          <a:prstGeom prst="roundRect">
            <a:avLst>
              <a:gd name="adj" fmla="val 457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9BCF4219-A638-B09A-18FC-D8C6933B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785674" y="2352872"/>
            <a:ext cx="647095" cy="647095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A4B40DCB-4C31-03F5-B5B8-282F39AA97FE}"/>
              </a:ext>
            </a:extLst>
          </p:cNvPr>
          <p:cNvSpPr txBox="1"/>
          <p:nvPr/>
        </p:nvSpPr>
        <p:spPr>
          <a:xfrm>
            <a:off x="4300396" y="3062139"/>
            <a:ext cx="166583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 err="1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Печагин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Евгений Александрович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94DB7C7-429D-AAE0-DF5B-BE58CD71E43A}"/>
              </a:ext>
            </a:extLst>
          </p:cNvPr>
          <p:cNvSpPr txBox="1"/>
          <p:nvPr/>
        </p:nvSpPr>
        <p:spPr>
          <a:xfrm>
            <a:off x="4149655" y="3572274"/>
            <a:ext cx="2061021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Начальник управления </a:t>
            </a:r>
          </a:p>
          <a:p>
            <a:pPr algn="ctr"/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сельского хозяйства администрации района</a:t>
            </a:r>
            <a:endParaRPr lang="x-non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Скругленный прямоугольник 35">
            <a:extLst>
              <a:ext uri="{FF2B5EF4-FFF2-40B4-BE49-F238E27FC236}">
                <a16:creationId xmlns:a16="http://schemas.microsoft.com/office/drawing/2014/main" id="{D84C0EFA-ABA5-6E13-FD8E-3B66EAED5F92}"/>
              </a:ext>
            </a:extLst>
          </p:cNvPr>
          <p:cNvSpPr/>
          <p:nvPr/>
        </p:nvSpPr>
        <p:spPr>
          <a:xfrm>
            <a:off x="4116505" y="4376901"/>
            <a:ext cx="1985432" cy="1841539"/>
          </a:xfrm>
          <a:prstGeom prst="roundRect">
            <a:avLst>
              <a:gd name="adj" fmla="val 457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D84C0EFA-ABA5-6E13-FD8E-3B66EAED5F92}"/>
              </a:ext>
            </a:extLst>
          </p:cNvPr>
          <p:cNvSpPr/>
          <p:nvPr/>
        </p:nvSpPr>
        <p:spPr>
          <a:xfrm>
            <a:off x="1324660" y="4324655"/>
            <a:ext cx="1903167" cy="1863300"/>
          </a:xfrm>
          <a:prstGeom prst="roundRect">
            <a:avLst>
              <a:gd name="adj" fmla="val 457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8" name="Скругленный прямоугольник 37">
            <a:extLst>
              <a:ext uri="{FF2B5EF4-FFF2-40B4-BE49-F238E27FC236}">
                <a16:creationId xmlns:a16="http://schemas.microsoft.com/office/drawing/2014/main" id="{D84C0EFA-ABA5-6E13-FD8E-3B66EAED5F92}"/>
              </a:ext>
            </a:extLst>
          </p:cNvPr>
          <p:cNvSpPr/>
          <p:nvPr/>
        </p:nvSpPr>
        <p:spPr>
          <a:xfrm>
            <a:off x="6924598" y="4376901"/>
            <a:ext cx="1985431" cy="1919416"/>
          </a:xfrm>
          <a:prstGeom prst="roundRect">
            <a:avLst>
              <a:gd name="adj" fmla="val 4573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9BCF4219-A638-B09A-18FC-D8C6933B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966244" y="4403397"/>
            <a:ext cx="647095" cy="647095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9BCF4219-A638-B09A-18FC-D8C6933B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840044" y="4422671"/>
            <a:ext cx="647095" cy="647095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9BCF4219-A638-B09A-18FC-D8C6933B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840043" y="4426881"/>
            <a:ext cx="647095" cy="647095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9BCF4219-A638-B09A-18FC-D8C6933B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562113" y="4502972"/>
            <a:ext cx="647095" cy="647095"/>
          </a:xfrm>
          <a:custGeom>
            <a:avLst/>
            <a:gdLst>
              <a:gd name="connsiteX0" fmla="*/ 636781 w 1273562"/>
              <a:gd name="connsiteY0" fmla="*/ 0 h 1273562"/>
              <a:gd name="connsiteX1" fmla="*/ 1273562 w 1273562"/>
              <a:gd name="connsiteY1" fmla="*/ 636781 h 1273562"/>
              <a:gd name="connsiteX2" fmla="*/ 636781 w 1273562"/>
              <a:gd name="connsiteY2" fmla="*/ 1273562 h 1273562"/>
              <a:gd name="connsiteX3" fmla="*/ 0 w 1273562"/>
              <a:gd name="connsiteY3" fmla="*/ 636781 h 1273562"/>
              <a:gd name="connsiteX4" fmla="*/ 636781 w 1273562"/>
              <a:gd name="connsiteY4" fmla="*/ 0 h 1273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3562" h="1273562">
                <a:moveTo>
                  <a:pt x="636781" y="0"/>
                </a:moveTo>
                <a:cubicBezTo>
                  <a:pt x="988465" y="0"/>
                  <a:pt x="1273562" y="285097"/>
                  <a:pt x="1273562" y="636781"/>
                </a:cubicBezTo>
                <a:cubicBezTo>
                  <a:pt x="1273562" y="988465"/>
                  <a:pt x="988465" y="1273562"/>
                  <a:pt x="636781" y="1273562"/>
                </a:cubicBezTo>
                <a:cubicBezTo>
                  <a:pt x="285097" y="1273562"/>
                  <a:pt x="0" y="988465"/>
                  <a:pt x="0" y="636781"/>
                </a:cubicBezTo>
                <a:cubicBezTo>
                  <a:pt x="0" y="285097"/>
                  <a:pt x="285097" y="0"/>
                  <a:pt x="636781" y="0"/>
                </a:cubicBezTo>
                <a:close/>
              </a:path>
            </a:pathLst>
          </a:cu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A4B40DCB-4C31-03F5-B5B8-282F39AA97FE}"/>
              </a:ext>
            </a:extLst>
          </p:cNvPr>
          <p:cNvSpPr txBox="1"/>
          <p:nvPr/>
        </p:nvSpPr>
        <p:spPr>
          <a:xfrm>
            <a:off x="1544074" y="5139673"/>
            <a:ext cx="1452624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Кобенко Наталья Борисовна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4B40DCB-4C31-03F5-B5B8-282F39AA97FE}"/>
              </a:ext>
            </a:extLst>
          </p:cNvPr>
          <p:cNvSpPr txBox="1"/>
          <p:nvPr/>
        </p:nvSpPr>
        <p:spPr>
          <a:xfrm>
            <a:off x="4300396" y="5111157"/>
            <a:ext cx="166583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Шабанова Елена Геннадьевна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4B40DCB-4C31-03F5-B5B8-282F39AA97FE}"/>
              </a:ext>
            </a:extLst>
          </p:cNvPr>
          <p:cNvSpPr txBox="1"/>
          <p:nvPr/>
        </p:nvSpPr>
        <p:spPr>
          <a:xfrm>
            <a:off x="7310590" y="3058703"/>
            <a:ext cx="1150140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4B40DCB-4C31-03F5-B5B8-282F39AA97FE}"/>
              </a:ext>
            </a:extLst>
          </p:cNvPr>
          <p:cNvSpPr txBox="1"/>
          <p:nvPr/>
        </p:nvSpPr>
        <p:spPr>
          <a:xfrm>
            <a:off x="6990615" y="5213031"/>
            <a:ext cx="169165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 err="1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Бубенчикова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Елена Викторовна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94DB7C7-429D-AAE0-DF5B-BE58CD71E43A}"/>
              </a:ext>
            </a:extLst>
          </p:cNvPr>
          <p:cNvSpPr txBox="1"/>
          <p:nvPr/>
        </p:nvSpPr>
        <p:spPr>
          <a:xfrm>
            <a:off x="7088161" y="3592656"/>
            <a:ext cx="170373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endParaRPr lang="x-non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94DB7C7-429D-AAE0-DF5B-BE58CD71E43A}"/>
              </a:ext>
            </a:extLst>
          </p:cNvPr>
          <p:cNvSpPr txBox="1"/>
          <p:nvPr/>
        </p:nvSpPr>
        <p:spPr>
          <a:xfrm>
            <a:off x="1317455" y="5611649"/>
            <a:ext cx="189347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И.о. председателя комитета по финансам, налоговой и кредитной политике Администрации района</a:t>
            </a:r>
            <a:endParaRPr lang="x-non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94DB7C7-429D-AAE0-DF5B-BE58CD71E43A}"/>
              </a:ext>
            </a:extLst>
          </p:cNvPr>
          <p:cNvSpPr txBox="1"/>
          <p:nvPr/>
        </p:nvSpPr>
        <p:spPr>
          <a:xfrm>
            <a:off x="4149655" y="5600451"/>
            <a:ext cx="19594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Заведующий контрольно-правовым отделом Администрации района</a:t>
            </a:r>
            <a:endParaRPr lang="x-non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94DB7C7-429D-AAE0-DF5B-BE58CD71E43A}"/>
              </a:ext>
            </a:extLst>
          </p:cNvPr>
          <p:cNvSpPr txBox="1"/>
          <p:nvPr/>
        </p:nvSpPr>
        <p:spPr>
          <a:xfrm>
            <a:off x="6979423" y="5569374"/>
            <a:ext cx="1930606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Заместитель председателя комитета по экономике и управлению муниципальным имуществом Администрации района</a:t>
            </a:r>
            <a:endParaRPr lang="x-non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035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33035</TotalTime>
  <Words>3996</Words>
  <Application>Microsoft Office PowerPoint</Application>
  <PresentationFormat>Лист A4 (210x297 мм)</PresentationFormat>
  <Paragraphs>1064</Paragraphs>
  <Slides>38</Slides>
  <Notes>28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туризм</vt:lpstr>
      <vt:lpstr>Презентация PowerPoint</vt:lpstr>
      <vt:lpstr>ТУРИЗМ ТУРИСТСКАЯ ИНФРАСТРУКТУРА СФЕРЫ УСЛУГ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СВОБОДНЫЕ ИНВЕСТИЦИОННЫЕ ПЛОЩАДКИ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Валерия Гугнина</dc:creator>
  <cp:lastModifiedBy>Администратор</cp:lastModifiedBy>
  <cp:revision>623</cp:revision>
  <cp:lastPrinted>2025-03-27T04:32:26Z</cp:lastPrinted>
  <dcterms:created xsi:type="dcterms:W3CDTF">2023-11-22T14:19:10Z</dcterms:created>
  <dcterms:modified xsi:type="dcterms:W3CDTF">2025-03-27T05:08:27Z</dcterms:modified>
</cp:coreProperties>
</file>