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57" d="100"/>
          <a:sy n="157" d="100"/>
        </p:scale>
        <p:origin x="-22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447CD-6A8F-4971-9813-AD214F54EC8E}" type="datetimeFigureOut">
              <a:rPr lang="ru-RU" smtClean="0"/>
              <a:pPr/>
              <a:t>24.02.2016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CC17-5389-49BC-B6B4-98714A76B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447CD-6A8F-4971-9813-AD214F54EC8E}" type="datetimeFigureOut">
              <a:rPr lang="ru-RU" smtClean="0"/>
              <a:pPr/>
              <a:t>24.02.2016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CC17-5389-49BC-B6B4-98714A76B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447CD-6A8F-4971-9813-AD214F54EC8E}" type="datetimeFigureOut">
              <a:rPr lang="ru-RU" smtClean="0"/>
              <a:pPr/>
              <a:t>24.02.2016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CC17-5389-49BC-B6B4-98714A76B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447CD-6A8F-4971-9813-AD214F54EC8E}" type="datetimeFigureOut">
              <a:rPr lang="ru-RU" smtClean="0"/>
              <a:pPr/>
              <a:t>24.02.2016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CC17-5389-49BC-B6B4-98714A76B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447CD-6A8F-4971-9813-AD214F54EC8E}" type="datetimeFigureOut">
              <a:rPr lang="ru-RU" smtClean="0"/>
              <a:pPr/>
              <a:t>24.02.2016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CC17-5389-49BC-B6B4-98714A76B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447CD-6A8F-4971-9813-AD214F54EC8E}" type="datetimeFigureOut">
              <a:rPr lang="ru-RU" smtClean="0"/>
              <a:pPr/>
              <a:t>24.02.2016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CC17-5389-49BC-B6B4-98714A76B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447CD-6A8F-4971-9813-AD214F54EC8E}" type="datetimeFigureOut">
              <a:rPr lang="ru-RU" smtClean="0"/>
              <a:pPr/>
              <a:t>24.02.2016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CC17-5389-49BC-B6B4-98714A76B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447CD-6A8F-4971-9813-AD214F54EC8E}" type="datetimeFigureOut">
              <a:rPr lang="ru-RU" smtClean="0"/>
              <a:pPr/>
              <a:t>24.02.2016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CC17-5389-49BC-B6B4-98714A76B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447CD-6A8F-4971-9813-AD214F54EC8E}" type="datetimeFigureOut">
              <a:rPr lang="ru-RU" smtClean="0"/>
              <a:pPr/>
              <a:t>24.02.2016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CC17-5389-49BC-B6B4-98714A76B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447CD-6A8F-4971-9813-AD214F54EC8E}" type="datetimeFigureOut">
              <a:rPr lang="ru-RU" smtClean="0"/>
              <a:pPr/>
              <a:t>24.02.2016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CC17-5389-49BC-B6B4-98714A76B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447CD-6A8F-4971-9813-AD214F54EC8E}" type="datetimeFigureOut">
              <a:rPr lang="ru-RU" smtClean="0"/>
              <a:pPr/>
              <a:t>24.02.2016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CC17-5389-49BC-B6B4-98714A76B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447CD-6A8F-4971-9813-AD214F54EC8E}" type="datetimeFigureOut">
              <a:rPr lang="ru-RU" smtClean="0"/>
              <a:pPr/>
              <a:t>24.02.2016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1CC17-5389-49BC-B6B4-98714A76B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popular-backgrounds-for-mac-os-mac-os-zimbio (1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" name="Рисунок 4" descr="izdatel3_big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3140968"/>
            <a:ext cx="4464496" cy="3111618"/>
          </a:xfrm>
          <a:prstGeom prst="rect">
            <a:avLst/>
          </a:prstGeom>
          <a:ln>
            <a:solidFill>
              <a:schemeClr val="bg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sp>
        <p:nvSpPr>
          <p:cNvPr id="6" name="TextBox 5"/>
          <p:cNvSpPr txBox="1"/>
          <p:nvPr/>
        </p:nvSpPr>
        <p:spPr>
          <a:xfrm>
            <a:off x="2771800" y="6309320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ookman Old Style" pitchFamily="18" charset="0"/>
              </a:rPr>
              <a:t>            </a:t>
            </a:r>
            <a:r>
              <a:rPr lang="ru-RU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ookman Old Style" pitchFamily="18" charset="0"/>
              </a:rPr>
              <a:t>с.Курья, 2016</a:t>
            </a:r>
            <a:endParaRPr lang="ru-RU" sz="1600" b="1" dirty="0">
              <a:solidFill>
                <a:schemeClr val="accent6">
                  <a:lumMod val="40000"/>
                  <a:lumOff val="60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opular-backgrounds-for-mac-os-mac-os-zimbio (1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536" y="188640"/>
            <a:ext cx="849694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Bookman Old Style" pitchFamily="18" charset="0"/>
              </a:rPr>
              <a:t>Алтайский край</a:t>
            </a:r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- одно из самых интересных мест на карте нашей страны. Это регион с 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активной издательской 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политикой - при губернаторе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Алтайского края работает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Научно-консультативный совет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по издательской политике,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утверждающий планы 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подготовки и реализации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издательских проектов.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Эта работа помогла увидеть свет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многим уникальным книгам.   </a:t>
            </a:r>
          </a:p>
          <a:p>
            <a:endParaRPr lang="ru-RU" sz="20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Bookman Old Style" pitchFamily="18" charset="0"/>
            </a:endParaRP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   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Bookman Old Style" pitchFamily="18" charset="0"/>
              </a:rPr>
              <a:t>Уважаемые читатели!</a:t>
            </a:r>
          </a:p>
          <a:p>
            <a:endParaRPr lang="ru-RU" sz="2000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Предлагаем вашему вниманию виртуальную выставку,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на которой представлены наиболее интересные и значимые издания, изданные в рамках Губернаторского 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издательского проекта. Все эти книги находятся в фонде нашей библиотеки.  </a:t>
            </a:r>
            <a:endParaRPr lang="ru-RU" sz="2000" b="1" dirty="0">
              <a:solidFill>
                <a:schemeClr val="accent6">
                  <a:lumMod val="20000"/>
                  <a:lumOff val="8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4" name="Рисунок 3" descr="knigi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764704"/>
            <a:ext cx="3341355" cy="3024336"/>
          </a:xfrm>
          <a:prstGeom prst="roundRect">
            <a:avLst/>
          </a:prstGeom>
          <a:ln w="38100">
            <a:solidFill>
              <a:schemeClr val="tx2">
                <a:lumMod val="20000"/>
                <a:lumOff val="80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opular-backgrounds-for-mac-os-mac-os-zimbio (1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mage2647556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772816"/>
            <a:ext cx="3067875" cy="2865918"/>
          </a:xfrm>
          <a:prstGeom prst="roundRect">
            <a:avLst/>
          </a:prstGeom>
          <a:ln w="38100">
            <a:solidFill>
              <a:schemeClr val="tx2">
                <a:lumMod val="40000"/>
                <a:lumOff val="60000"/>
              </a:schemeClr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4" name="TextBox 3"/>
          <p:cNvSpPr txBox="1"/>
          <p:nvPr/>
        </p:nvSpPr>
        <p:spPr>
          <a:xfrm>
            <a:off x="4067944" y="260648"/>
            <a:ext cx="4680520" cy="1477328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Образ Алтая в русской литературе 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: антология : в 5 т. / Упр.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Алт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края по культуре и арх. делу,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Алт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гос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ун-т ; [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редкол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: А. И.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Куляпин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(гл. ред.) и др.]. - Барнаул : Изд. дом «Барнаул», 2012.</a:t>
            </a:r>
            <a:endParaRPr lang="ru-RU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07904" y="2132856"/>
            <a:ext cx="5112568" cy="4278094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</a:rPr>
              <a:t>Составители пятитомной антологии </a:t>
            </a:r>
            <a:r>
              <a:rPr lang="ru-RU" sz="1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собрали и систематизировали литературные произведения XIX-XX вв., посвященные нашему региону. Это – первая масштабная попытка осмысления целостного образа Алтая, сложившегося в отечественной литературе. Кроме произведений писателей-земляков в издании представлены тексты известных деятелей русской литературы, не связанных происхождением с Алтаем, но писавших о нашем регионе. Это – В. Шишков, А. Новиков-Прибой, О. </a:t>
            </a:r>
            <a:r>
              <a:rPr lang="ru-RU" sz="16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Берггольц</a:t>
            </a:r>
            <a:r>
              <a:rPr lang="ru-RU" sz="1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, К. Паустовский, И. Ефремов, Н. Рубцов, А. </a:t>
            </a:r>
            <a:r>
              <a:rPr lang="ru-RU" sz="16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Хейдок</a:t>
            </a:r>
            <a:r>
              <a:rPr lang="ru-RU" sz="1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и др. Читатель найдет в антологии и произведения писателей – уроженцев Алтая, чье художественное творчество развивалось за пределами региона, – И. </a:t>
            </a:r>
            <a:r>
              <a:rPr lang="ru-RU" sz="16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Кущевского</a:t>
            </a:r>
            <a:r>
              <a:rPr lang="ru-RU" sz="1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, Г. Гребенщикова, М. Бубеннова, Р. Рождественского, С. Залыгина, А. Соболева, В. Шукшина, В. </a:t>
            </a:r>
            <a:r>
              <a:rPr lang="ru-RU" sz="16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Золотухина</a:t>
            </a:r>
            <a:r>
              <a:rPr lang="ru-RU" sz="1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, М. Зверева, И. Жданова.</a:t>
            </a:r>
            <a:endParaRPr lang="ru-RU" sz="16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opular-backgrounds-for-mac-os-mac-os-zimbio (1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" name="Рисунок 2" descr="GUgt9d3qtI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484784"/>
            <a:ext cx="3816424" cy="2963415"/>
          </a:xfrm>
          <a:prstGeom prst="roundRect">
            <a:avLst/>
          </a:prstGeom>
          <a:ln w="57150">
            <a:solidFill>
              <a:schemeClr val="tx2">
                <a:lumMod val="40000"/>
                <a:lumOff val="60000"/>
              </a:schemeClr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4" name="TextBox 3"/>
          <p:cNvSpPr txBox="1"/>
          <p:nvPr/>
        </p:nvSpPr>
        <p:spPr>
          <a:xfrm>
            <a:off x="4716016" y="260648"/>
            <a:ext cx="4104456" cy="2308324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Гребенщиков, Г. Д. 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Собрание сочинений: в 6 т. / Г. Д. Гребенщиков ; [сост.,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подгот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текста, вступ. ст. Т. Г. Черняевой] ; Упр.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Алт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края по культуре и арх. делу,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Гос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музей истории лит., искусства и культуры Алтая. – Барнаул : Изд. дом "Барнаул", 2013.</a:t>
            </a:r>
            <a:endParaRPr lang="ru-RU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9992" y="3429000"/>
            <a:ext cx="4320480" cy="2308324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</a:rPr>
              <a:t>обрание сочинений издано к 130-летнему юбилею Г. Д. Гребенщикова </a:t>
            </a:r>
            <a:r>
              <a:rPr lang="ru-RU" sz="1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в рамках губернаторского издательского проекта. В каждом из томов представлены разные грани творчества Г. Д. Гребенщикова – писателя, журналиста, публициста, автора писем. Они объединены в три раздела: «Художественная проза», «Очерки и статьи», «Избранные письма».</a:t>
            </a:r>
            <a:endParaRPr lang="ru-RU" sz="16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opular-backgrounds-for-mac-os-mac-os-zimbio (1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shukshinskie-dni-prohodyat-v-altayskom-krae_9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916832"/>
            <a:ext cx="2808312" cy="3312368"/>
          </a:xfrm>
          <a:prstGeom prst="roundRect">
            <a:avLst/>
          </a:prstGeom>
          <a:ln w="38100">
            <a:solidFill>
              <a:schemeClr val="tx2">
                <a:lumMod val="40000"/>
                <a:lumOff val="60000"/>
              </a:schemeClr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4" name="TextBox 3"/>
          <p:cNvSpPr txBox="1"/>
          <p:nvPr/>
        </p:nvSpPr>
        <p:spPr>
          <a:xfrm>
            <a:off x="2411760" y="188640"/>
            <a:ext cx="4968552" cy="923330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Шукшин, В. М. 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Собрание сочинений : в 8 т. / В. М. Шукшин ; [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редкол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.: О. Г. Левашова (гл. ред.) и др.]. - Барнаул : Изд. дом «Барнаул», 2009.</a:t>
            </a:r>
            <a:endParaRPr lang="ru-RU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79912" y="1412776"/>
            <a:ext cx="5112568" cy="5262979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</a:rPr>
              <a:t>Юбилейное собрание сочинений В. М. Шукшина </a:t>
            </a:r>
            <a:r>
              <a:rPr lang="ru-RU" sz="1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является наиболее полным и авторитетным изданием. В 1-й том вошли ранние рассказы и киносценарии, в приложении печатаются вступительные работы Шукшина-абитуриента во ВГИК. 2-й том содержит роман "Любавины", а также предисловия В. М. Шукшина к публикациям фрагментов романа в периодической печати и интервью о замысле второй книги. В 3-м томе представлены рассказы и повести 1966–1968 гг. В 4-й том включен не только роман “Я пришел дать вам волю”, но и одноименный киносценарий; в пятый – киноповесть “Печки-лавочки”, рассказы и киносценарии 1969–1971 гг.; в шестой – киноповести и рассказы 1972–1973 гг.; в седьмой – сказка “До третьих петухов”, повести для театра, рассказы 1973–1974 г. Особую ценность представляет завершающий том, в котором впервые широкому кругу читателей наиболее полно представлены письма В. Шукшина, его автографы, публицистика, рабочие записи, документы, интервью, а также стихотворения.</a:t>
            </a:r>
            <a:endParaRPr lang="ru-RU" sz="16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opular-backgrounds-for-mac-os-mac-os-zimbio (1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zdanie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052736"/>
            <a:ext cx="4032448" cy="3525729"/>
          </a:xfrm>
          <a:prstGeom prst="roundRect">
            <a:avLst/>
          </a:prstGeom>
          <a:ln w="38100">
            <a:solidFill>
              <a:schemeClr val="tx2">
                <a:lumMod val="20000"/>
                <a:lumOff val="80000"/>
              </a:schemeClr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4" name="TextBox 3"/>
          <p:cNvSpPr txBox="1"/>
          <p:nvPr/>
        </p:nvSpPr>
        <p:spPr>
          <a:xfrm>
            <a:off x="4716016" y="188640"/>
            <a:ext cx="4104456" cy="1200329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Шукшин, В. М. 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Собрание сочинений : в 9 т. / В. М. Шукшин ; /под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общ.ред.Д.В.Марьина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- Барнаул : Барнаул,2014.</a:t>
            </a:r>
            <a:endParaRPr lang="ru-RU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88024" y="1772816"/>
            <a:ext cx="4032448" cy="4842545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</a:rPr>
              <a:t>Собрание сочинений Василия </a:t>
            </a:r>
            <a:r>
              <a:rPr lang="ru-RU" sz="1600" b="1" dirty="0" err="1" smtClean="0">
                <a:solidFill>
                  <a:schemeClr val="accent6">
                    <a:lumMod val="75000"/>
                  </a:schemeClr>
                </a:solidFill>
              </a:rPr>
              <a:t>Макаровича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</a:rPr>
              <a:t> Шукшина </a:t>
            </a:r>
            <a:r>
              <a:rPr lang="ru-RU" sz="1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в девяти томах опубликовано в год 85-летия известного русского писателя, актера и кинорежиссера. Цель издания – максимально полно представить вниманию любителей </a:t>
            </a:r>
            <a:r>
              <a:rPr lang="ru-RU" sz="16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шукшинского</a:t>
            </a:r>
            <a:r>
              <a:rPr lang="ru-RU" sz="1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литературного творчества художественные и нехудожественные произведения писателя (публицистика, наброски, письма, автографы, документы), в ряде случаев в состав тома включены разные варианты одного и того же произведения; опубликовано большое количество нехудожественных текстов В. М. Шукшина, появился раздел «</a:t>
            </a:r>
            <a:r>
              <a:rPr lang="ru-RU" sz="16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Dubia</a:t>
            </a:r>
            <a:r>
              <a:rPr lang="ru-RU" sz="1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» (т. 9). Тексты сопровождаются комментариями, содержащими, как правило, указания на связь образов и мотивов произведения с биографией писателя. </a:t>
            </a:r>
            <a:endParaRPr lang="ru-RU" sz="16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opular-backgrounds-for-mac-os-mac-os-zimbio (1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mg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620688"/>
            <a:ext cx="2664296" cy="3816424"/>
          </a:xfrm>
          <a:prstGeom prst="roundRect">
            <a:avLst/>
          </a:prstGeom>
          <a:ln w="57150">
            <a:solidFill>
              <a:schemeClr val="tx2">
                <a:lumMod val="40000"/>
                <a:lumOff val="60000"/>
              </a:schemeClr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4" name="TextBox 3"/>
          <p:cNvSpPr txBox="1"/>
          <p:nvPr/>
        </p:nvSpPr>
        <p:spPr>
          <a:xfrm>
            <a:off x="3635896" y="188640"/>
            <a:ext cx="5184576" cy="2308324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Василий Шукшин: жизнь в кино 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: [материалы архивных и музейных фондов] / Упр.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Алт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края по культуре и арх. делу,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Гос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музей истории литературы, искусства и культуры Алтая ; [сост. И. А. Коротков, Е.В. Огнева, В.И. Фомин]. – Барнаул :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Изд-е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ГМИЛИКА, ОАО «Алтайский Дом печати», 2009. – 352 с., ил.</a:t>
            </a:r>
          </a:p>
          <a:p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endParaRPr lang="ru-RU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63888" y="2708920"/>
            <a:ext cx="5112568" cy="3785652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</a:rPr>
              <a:t>В книге </a:t>
            </a:r>
            <a:r>
              <a:rPr lang="ru-RU" sz="1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собраны под одной обложкой документы, находящиеся на хранении в Российском государственном архиве литературы и искусства, Государственном центральном музее кино, Архиве киностудии им. М. Горького, киностудии «Мосфильм» и др. организаций, а также – личных архивах. Опубликованный комплекс материалов максимально полно отражает творческий путь В.М. Шукшина и его вклад в развитие отечественного кинематографа. Издание отличается не только богатым содержанием, но и художественным оформлением, включающим более 300 фотоиллюстраций, часть которых опубликована впервые. Книга «Василий Шукшин: жизнь в кино» является лауреатом регионального конкурса «Лучшая книга-2009».</a:t>
            </a:r>
            <a:endParaRPr lang="ru-RU" sz="16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opular-backgrounds-for-mac-os-mac-os-zimbi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pic>
        <p:nvPicPr>
          <p:cNvPr id="3" name="Рисунок 2" descr="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124744"/>
            <a:ext cx="3888432" cy="3168352"/>
          </a:xfrm>
          <a:prstGeom prst="roundRect">
            <a:avLst/>
          </a:prstGeom>
          <a:ln w="57150">
            <a:solidFill>
              <a:schemeClr val="tx2">
                <a:lumMod val="20000"/>
                <a:lumOff val="80000"/>
              </a:schemeClr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4" name="TextBox 3"/>
          <p:cNvSpPr txBox="1"/>
          <p:nvPr/>
        </p:nvSpPr>
        <p:spPr>
          <a:xfrm>
            <a:off x="4932040" y="8367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004048" y="116632"/>
            <a:ext cx="3816424" cy="1477328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err="1" smtClean="0">
                <a:solidFill>
                  <a:schemeClr val="accent6">
                    <a:lumMod val="75000"/>
                  </a:schemeClr>
                </a:solidFill>
              </a:rPr>
              <a:t>Золотухин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, В. С.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Сочинения : в 2 т. / В.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Золотухин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; [вступ. ст., сост.,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подгот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текста, примеч. Д. В. Марьина ; ил. В. А. Раменского]. – Барнаул :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Алт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дом печати.</a:t>
            </a:r>
            <a:endParaRPr lang="ru-RU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4048" y="1916832"/>
            <a:ext cx="3816424" cy="4524315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В первый том сочинений 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вошли повести, рассказы, очерки разных лет и главы из незавершенного романа «21-й километр». Главные темы произведений – происхождение дара, таланта и театр. Истоки дара писатель видит в малой родине, семье, в духовной силе народа. Тема театра представлена описанием закулисной жизни, отношений актеров, историей самих постановок. Во второй том сочинений вошла дневниковая проза, избранные письма и публицистика разных лет. </a:t>
            </a:r>
            <a:endParaRPr lang="ru-RU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opular-backgrounds-for-mac-os-mac-os-zimbio (1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23512" cy="6858000"/>
          </a:xfrm>
          <a:prstGeom prst="rect">
            <a:avLst/>
          </a:prstGeom>
        </p:spPr>
      </p:pic>
      <p:pic>
        <p:nvPicPr>
          <p:cNvPr id="3" name="Рисунок 2" descr="knig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548680"/>
            <a:ext cx="3168352" cy="4735119"/>
          </a:xfrm>
          <a:prstGeom prst="roundRect">
            <a:avLst/>
          </a:prstGeom>
          <a:ln w="57150">
            <a:solidFill>
              <a:schemeClr val="tx2">
                <a:lumMod val="40000"/>
                <a:lumOff val="60000"/>
              </a:schemeClr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4" name="TextBox 3"/>
          <p:cNvSpPr txBox="1"/>
          <p:nvPr/>
        </p:nvSpPr>
        <p:spPr>
          <a:xfrm>
            <a:off x="3995936" y="332656"/>
            <a:ext cx="4752528" cy="1200329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Алтайская деревня 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в рассказах ее жителей / под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науч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ред. Т. К. Щегловой, Л. М. Дмитриевой ; под ред. Л. А.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Вигандт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– Барнаул :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Алт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дом печати, 2012. – 448 с. : ил.</a:t>
            </a:r>
            <a:endParaRPr lang="ru-RU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39952" y="1841242"/>
            <a:ext cx="4824536" cy="4770537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</a:rPr>
              <a:t>В начале 2012 г. по инициативе Губернатора Алтайского края А. Б. </a:t>
            </a:r>
            <a:r>
              <a:rPr lang="ru-RU" sz="1600" b="1" dirty="0" err="1" smtClean="0">
                <a:solidFill>
                  <a:schemeClr val="accent6">
                    <a:lumMod val="75000"/>
                  </a:schemeClr>
                </a:solidFill>
              </a:rPr>
              <a:t>Карлина</a:t>
            </a:r>
            <a:r>
              <a:rPr lang="ru-RU" sz="1600" dirty="0" smtClean="0"/>
              <a:t> </a:t>
            </a:r>
            <a:r>
              <a:rPr lang="ru-RU" sz="1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началась реализация творческого проекта «Живая история. Алтайская деревня в рассказах ее жителей», который можно назвать первым в России масштабным проектом по устной истории. Издан сборник «Алтайская деревня в рассказах ее жителей». Публикуемые в сборнике 120 «жизненных историй» основаны на памяти непосредственных участников – алтайских крестьян, свидетелей исторических процессов, событий и явлений. Проект «Живая история» позволил перейти от изучения «великих людей и событий» к истории простых людей, сельских жителей, являющихся участниками массовой повседневной истории Алтайского края. Крестьянство всегда играло большую роль в истории и культуре России, составляя большинство населения и оставаясь носителем и хранителем традиционной культуры.</a:t>
            </a:r>
            <a:endParaRPr lang="ru-RU" sz="16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opular-backgrounds-for-mac-os-mac-os-zimbio (1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9NsIlR3deT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692696"/>
            <a:ext cx="3237114" cy="4539855"/>
          </a:xfrm>
          <a:prstGeom prst="roundRect">
            <a:avLst/>
          </a:prstGeom>
          <a:ln w="38100">
            <a:solidFill>
              <a:schemeClr val="tx2">
                <a:lumMod val="20000"/>
                <a:lumOff val="80000"/>
              </a:schemeClr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4" name="TextBox 3"/>
          <p:cNvSpPr txBox="1"/>
          <p:nvPr/>
        </p:nvSpPr>
        <p:spPr>
          <a:xfrm>
            <a:off x="4283968" y="332656"/>
            <a:ext cx="4536504" cy="1200329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Рождественский Р. И. Я жизнь люблю! 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: стихи, воспоминания / Р. Рождественский ; [сост. и ред. Е. И. Балакина]. – Барнаул :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Алт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дом печати, 2012. – 511 с.</a:t>
            </a:r>
            <a:endParaRPr lang="ru-RU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3968" y="1916832"/>
            <a:ext cx="4680520" cy="4524315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</a:rPr>
              <a:t>Книга стихов и воспоминаний «Я жизнь люблю!» </a:t>
            </a:r>
            <a:r>
              <a:rPr lang="ru-RU" sz="1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вышла к 80-летию поэта Роберта Рождественского. В издание вошли поэтические произведения разных лет. Это – стихи о Родине, любви, счастье, жизненном пути, о Человеке. Отдельной главой представлены стихи, которые стали всенародно любимыми песнями, – «Не надо печалиться», «Эхо любви», песни из кинофильмов «Неуловимые мстители», «Семнадцать мгновений весны». В издание вошла подборка воспоминаний о поэте. Слово предоставлено трем самым близким ему людям: жене Алле Киреевой, дочери Екатерине Рождественской, матери поэта Вере Павловне Рождественской. Их воспоминания бесценны, так как дают возможность взглянуть на Роберта Ивановича Рождественского как на </a:t>
            </a:r>
            <a:r>
              <a:rPr lang="ru-RU" sz="14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ч</a:t>
            </a:r>
            <a:r>
              <a:rPr lang="ru-RU" sz="1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еловека и личность.</a:t>
            </a:r>
            <a:endParaRPr lang="ru-RU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opular-backgrounds-for-mac-os-mac-os-zimbio (1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0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764704"/>
            <a:ext cx="2880320" cy="4435259"/>
          </a:xfrm>
          <a:prstGeom prst="roundRect">
            <a:avLst/>
          </a:prstGeom>
          <a:ln w="57150">
            <a:solidFill>
              <a:schemeClr val="tx2">
                <a:lumMod val="20000"/>
                <a:lumOff val="80000"/>
              </a:schemeClr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4" name="TextBox 3"/>
          <p:cNvSpPr txBox="1"/>
          <p:nvPr/>
        </p:nvSpPr>
        <p:spPr>
          <a:xfrm>
            <a:off x="3851920" y="332656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283968" y="476672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851920" y="1988840"/>
            <a:ext cx="4896544" cy="3416320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Простой солдат, 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ветеран Великой Отечественной войны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Алексей Иванович </a:t>
            </a:r>
            <a:r>
              <a:rPr lang="ru-RU" b="1" dirty="0" err="1" smtClean="0">
                <a:solidFill>
                  <a:schemeClr val="accent6">
                    <a:lumMod val="75000"/>
                  </a:schemeClr>
                </a:solidFill>
              </a:rPr>
              <a:t>Скурлатов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никогда не стремился к славе, однако имя его известно многим, и не только в России. Его именем в далекой Болгарии люди назвали памятник советскому солдату-освободителю- тот самый, о котором сложена одна из самых пронзительных песен «Стоит над горою Алеша, в Болгарии русский солдат». Эта книга посвящена одной из самых удивительных историй, которую только сплетали когда-нибудь Жизнь и Война. </a:t>
            </a:r>
            <a:endParaRPr lang="ru-RU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51920" y="332656"/>
            <a:ext cx="4896544" cy="646331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Теплякова Н.В. 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Алексей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Скурлатов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.– Барнаул :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Алт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дом печати, 2014. – 352 с.</a:t>
            </a:r>
            <a:endParaRPr lang="ru-RU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opular-backgrounds-for-mac-os-mac-os-zimbio (1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bi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052736"/>
            <a:ext cx="3219450" cy="3942184"/>
          </a:xfrm>
          <a:prstGeom prst="roundRect">
            <a:avLst/>
          </a:prstGeom>
          <a:ln w="57150">
            <a:solidFill>
              <a:schemeClr val="tx2">
                <a:lumMod val="20000"/>
                <a:lumOff val="80000"/>
              </a:schemeClr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4" name="TextBox 3"/>
          <p:cNvSpPr txBox="1"/>
          <p:nvPr/>
        </p:nvSpPr>
        <p:spPr>
          <a:xfrm>
            <a:off x="4283968" y="332656"/>
            <a:ext cx="4464496" cy="1200329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Муравлев А.С.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Михаил Калашников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/ Упр.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Алт.края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по культуре и арх.делу.-Воронеж:Макс-Принт,2015.-424 с.-(Алтай. Судьба. Эпоха.)</a:t>
            </a:r>
            <a:endParaRPr lang="ru-RU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36368" y="2357264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283968" y="2132856"/>
            <a:ext cx="4536504" cy="3416320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Книга Анатолия Муравлева «Михаил Калашников»  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рассказывает о судьбе  великого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конструктора-оружейника, создавшего самый надежный в мировой истории автомат. АК-47 и его модификации свыше 60 лет состоят на вооружении Советской и Российской армий.</a:t>
            </a:r>
          </a:p>
          <a:p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В книге собраны интересные документальные свидетельства,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воспоми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-</a:t>
            </a:r>
          </a:p>
          <a:p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нания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современников и самого Михаила Тимофеевича о жизни, об эпохе.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opular-backgrounds-for-mac-os-mac-os-zimbio (1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1_knigatitov_bi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2203" y="908721"/>
            <a:ext cx="3029678" cy="3868497"/>
          </a:xfrm>
          <a:prstGeom prst="rect">
            <a:avLst/>
          </a:prstGeom>
          <a:ln w="57150">
            <a:solidFill>
              <a:schemeClr val="tx2">
                <a:lumMod val="20000"/>
                <a:lumOff val="80000"/>
              </a:schemeClr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TextBox 5"/>
          <p:cNvSpPr txBox="1"/>
          <p:nvPr/>
        </p:nvSpPr>
        <p:spPr>
          <a:xfrm>
            <a:off x="4067944" y="404664"/>
            <a:ext cx="4752528" cy="1200329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Сомов К.К. Герман Титов. Позывной «Орел»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/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Упр.Алт.края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по культуре и арх.делу.-Воронеж:Макс-Принт,2015.-352 с.-(Алтай. Судьба. Эпоха).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139952" y="20608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067944" y="1988840"/>
            <a:ext cx="4752528" cy="3693319"/>
          </a:xfrm>
          <a:prstGeom prst="rect">
            <a:avLst/>
          </a:prstGeom>
          <a:noFill/>
          <a:ln w="381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В книге Константина Сомова 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описан жизненный путь и жизненный подвиг одного из самых знаменитых наших земляков космонавта № 2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 Германа Степановича Титова, 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который родился и учился в школе в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Косихинском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районе Алтайского края, в селе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Полковниково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, где ныне открыт прекрасный музей космонавта.</a:t>
            </a:r>
          </a:p>
          <a:p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В книге читатель узнает много интересных подробностей, фактов жизни, познакомится с воспоминаниями сослуживцев и друзей космонавта, увидит малоизвестные ранее фотографии.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opular-backgrounds-for-mac-os-mac-os-zimbio (1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51504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83568" y="404664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   </a:t>
            </a:r>
            <a:r>
              <a:rPr lang="ru-RU" sz="4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Спасибо за внимание!</a:t>
            </a:r>
            <a:endParaRPr lang="ru-RU" sz="44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576" y="1484784"/>
            <a:ext cx="777686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  </a:t>
            </a:r>
            <a:r>
              <a:rPr lang="ru-RU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ookman Old Style" pitchFamily="18" charset="0"/>
              </a:rPr>
              <a:t>Подбор </a:t>
            </a:r>
            <a:r>
              <a:rPr lang="ru-RU" sz="28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ookman Old Style" pitchFamily="18" charset="0"/>
              </a:rPr>
              <a:t>материала,монтаж,дизайн</a:t>
            </a:r>
            <a:r>
              <a:rPr lang="ru-RU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ookman Old Style" pitchFamily="18" charset="0"/>
              </a:rPr>
              <a:t>,</a:t>
            </a:r>
          </a:p>
          <a:p>
            <a:r>
              <a:rPr lang="ru-RU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ookman Old Style" pitchFamily="18" charset="0"/>
              </a:rPr>
              <a:t>      библиографическое   описание </a:t>
            </a:r>
          </a:p>
          <a:p>
            <a:r>
              <a:rPr lang="ru-RU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ookman Old Style" pitchFamily="18" charset="0"/>
              </a:rPr>
              <a:t>        рекомендуемой  литературы:</a:t>
            </a:r>
          </a:p>
          <a:p>
            <a:r>
              <a:rPr lang="ru-RU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ookman Old Style" pitchFamily="18" charset="0"/>
              </a:rPr>
              <a:t>            заведующая отделом</a:t>
            </a:r>
          </a:p>
          <a:p>
            <a:r>
              <a:rPr lang="ru-RU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ookman Old Style" pitchFamily="18" charset="0"/>
              </a:rPr>
              <a:t>                 обслуживания</a:t>
            </a:r>
          </a:p>
          <a:p>
            <a:r>
              <a:rPr lang="ru-RU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ookman Old Style" pitchFamily="18" charset="0"/>
              </a:rPr>
              <a:t>          МБУК «</a:t>
            </a:r>
            <a:r>
              <a:rPr lang="ru-RU" sz="28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ookman Old Style" pitchFamily="18" charset="0"/>
              </a:rPr>
              <a:t>Курьинская</a:t>
            </a:r>
            <a:r>
              <a:rPr lang="ru-RU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ookman Old Style" pitchFamily="18" charset="0"/>
              </a:rPr>
              <a:t>   МЦБ»</a:t>
            </a:r>
          </a:p>
          <a:p>
            <a:endParaRPr lang="ru-RU" sz="28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Bookman Old Style" pitchFamily="18" charset="0"/>
            </a:endParaRPr>
          </a:p>
          <a:p>
            <a:r>
              <a:rPr lang="ru-RU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        </a:t>
            </a:r>
            <a:r>
              <a:rPr lang="ru-RU" sz="2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Коробкина</a:t>
            </a:r>
            <a:r>
              <a:rPr lang="ru-RU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 Ольга  Анатольевна </a:t>
            </a:r>
            <a:endParaRPr lang="ru-RU" sz="2800" b="1" dirty="0">
              <a:solidFill>
                <a:schemeClr val="accent6">
                  <a:lumMod val="20000"/>
                  <a:lumOff val="8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71800" y="5805264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ookman Old Style" pitchFamily="18" charset="0"/>
              </a:rPr>
              <a:t>                </a:t>
            </a:r>
            <a:r>
              <a:rPr lang="ru-RU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ookman Old Style" pitchFamily="18" charset="0"/>
              </a:rPr>
              <a:t>2016</a:t>
            </a:r>
            <a:endParaRPr lang="ru-RU" b="1" dirty="0">
              <a:solidFill>
                <a:schemeClr val="accent6">
                  <a:lumMod val="40000"/>
                  <a:lumOff val="60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981</TotalTime>
  <Words>1718</Words>
  <Application>Microsoft Office PowerPoint</Application>
  <PresentationFormat>Экран (4:3)</PresentationFormat>
  <Paragraphs>54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Библиотека</dc:creator>
  <cp:lastModifiedBy>Dim</cp:lastModifiedBy>
  <cp:revision>65</cp:revision>
  <dcterms:created xsi:type="dcterms:W3CDTF">2016-02-01T06:13:57Z</dcterms:created>
  <dcterms:modified xsi:type="dcterms:W3CDTF">2016-02-24T15:19:11Z</dcterms:modified>
</cp:coreProperties>
</file>