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handoutMasterIdLst>
    <p:handoutMasterId r:id="rId16"/>
  </p:handoutMasterIdLst>
  <p:sldIdLst>
    <p:sldId id="256" r:id="rId2"/>
    <p:sldId id="305" r:id="rId3"/>
    <p:sldId id="308" r:id="rId4"/>
    <p:sldId id="309" r:id="rId5"/>
    <p:sldId id="310" r:id="rId6"/>
    <p:sldId id="317" r:id="rId7"/>
    <p:sldId id="311" r:id="rId8"/>
    <p:sldId id="312" r:id="rId9"/>
    <p:sldId id="306" r:id="rId10"/>
    <p:sldId id="313" r:id="rId11"/>
    <p:sldId id="314" r:id="rId12"/>
    <p:sldId id="316" r:id="rId13"/>
    <p:sldId id="315" r:id="rId14"/>
    <p:sldId id="273" r:id="rId15"/>
  </p:sldIdLst>
  <p:sldSz cx="9144000" cy="6858000" type="screen4x3"/>
  <p:notesSz cx="6797675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Темный стиль 1 -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84" autoAdjust="0"/>
    <p:restoredTop sz="94660"/>
  </p:normalViewPr>
  <p:slideViewPr>
    <p:cSldViewPr>
      <p:cViewPr>
        <p:scale>
          <a:sx n="70" d="100"/>
          <a:sy n="70" d="100"/>
        </p:scale>
        <p:origin x="-149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1819" y="-77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19A8DFE-E3F4-4A59-A6DC-9F302B97E894}" type="datetimeFigureOut">
              <a:rPr lang="ru-RU"/>
              <a:pPr>
                <a:defRPr/>
              </a:pPr>
              <a:t>31.01.2021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6F4039F-A099-4112-B244-75362C1B17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9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10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8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7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C8AC6FE-A356-4556-9E87-55D7C876112B}" type="datetimeFigureOut">
              <a:rPr lang="ru-RU"/>
              <a:pPr>
                <a:defRPr/>
              </a:pPr>
              <a:t>31.01.2021</a:t>
            </a:fld>
            <a:endParaRPr lang="ru-RU"/>
          </a:p>
        </p:txBody>
      </p:sp>
      <p:sp>
        <p:nvSpPr>
          <p:cNvPr id="10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F1FAE69-78BB-44F2-AA92-05131E2E03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2F851C-D24B-4C9A-BAFC-CAD97B1CD8C8}" type="datetimeFigureOut">
              <a:rPr lang="ru-RU"/>
              <a:pPr>
                <a:defRPr/>
              </a:pPr>
              <a:t>31.01.2021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A1C729-37B3-4100-8755-7BDD3FDE1B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2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01AE6-7939-458C-9957-4AE111DB0780}" type="datetimeFigureOut">
              <a:rPr lang="ru-RU"/>
              <a:pPr>
                <a:defRPr/>
              </a:pPr>
              <a:t>31.01.2021</a:t>
            </a:fld>
            <a:endParaRPr lang="ru-RU"/>
          </a:p>
        </p:txBody>
      </p:sp>
      <p:sp>
        <p:nvSpPr>
          <p:cNvPr id="8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A2D3BFE-3D45-4EE1-BF7A-1C3B9D9B38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54F660F-72F2-4A10-9406-56FBB1C4B079}" type="datetimeFigureOut">
              <a:rPr lang="ru-RU"/>
              <a:pPr>
                <a:defRPr/>
              </a:pPr>
              <a:t>31.01.2021</a:t>
            </a:fld>
            <a:endParaRPr lang="ru-RU"/>
          </a:p>
        </p:txBody>
      </p:sp>
      <p:sp>
        <p:nvSpPr>
          <p:cNvPr id="6" name="Номер слайда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265EF9A-24B4-4D34-AD14-CCE45A3CD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Нижний колонтитул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slow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2571DDC-C096-4620-9764-89889FF15894}" type="datetimeFigureOut">
              <a:rPr lang="ru-RU"/>
              <a:pPr>
                <a:defRPr/>
              </a:pPr>
              <a:t>31.01.2021</a:t>
            </a:fld>
            <a:endParaRPr lang="ru-RU"/>
          </a:p>
        </p:txBody>
      </p:sp>
      <p:sp>
        <p:nvSpPr>
          <p:cNvPr id="8" name="Номер слайда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9B689CC-DA6B-4B04-A4B9-53BA61695B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slow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2B1F2-8E1D-4517-8B48-47DDB303B6B7}" type="datetimeFigureOut">
              <a:rPr lang="ru-RU"/>
              <a:pPr>
                <a:defRPr/>
              </a:pPr>
              <a:t>31.01.2021</a:t>
            </a:fld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C4FEA8-5F9F-4CD2-B48E-4B992A8FFD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51055-ADB9-4622-8E48-58F88A251B35}" type="datetimeFigureOut">
              <a:rPr lang="ru-RU"/>
              <a:pPr>
                <a:defRPr/>
              </a:pPr>
              <a:t>31.01.2021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D06A20C-856B-444A-8C53-728A53F456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6F09BA-3ED4-4998-A094-07A51FFB2EE3}" type="datetimeFigureOut">
              <a:rPr lang="ru-RU"/>
              <a:pPr>
                <a:defRPr/>
              </a:pPr>
              <a:t>31.01.2021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B86AD-E2B9-43FE-8156-87CF840BEC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8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9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оугольник 10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28D3261-E406-4E9B-B19A-E0A18E6362B7}" type="datetimeFigureOut">
              <a:rPr lang="ru-RU"/>
              <a:pPr>
                <a:defRPr/>
              </a:pPr>
              <a:t>31.01.2021</a:t>
            </a:fld>
            <a:endParaRPr lang="ru-RU"/>
          </a:p>
        </p:txBody>
      </p:sp>
      <p:sp>
        <p:nvSpPr>
          <p:cNvPr id="10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800" smtClean="0"/>
            </a:lvl1pPr>
          </a:lstStyle>
          <a:p>
            <a:pPr>
              <a:defRPr/>
            </a:pPr>
            <a:fld id="{87C46B47-C58C-4C70-917C-D15CE95C3D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05EFB-62CA-4DEC-A941-6D71F9B71F92}" type="datetimeFigureOut">
              <a:rPr lang="ru-RU"/>
              <a:pPr>
                <a:defRPr/>
              </a:pPr>
              <a:t>31.01.2021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3C0ABF-6CA2-4643-A54F-98790AA69A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3"/>
            <a:ext cx="5562600" cy="551656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6FAD7D-344D-42B7-AB76-241EC7688BF5}" type="datetimeFigureOut">
              <a:rPr lang="ru-RU"/>
              <a:pPr>
                <a:defRPr/>
              </a:pPr>
              <a:t>31.01.2021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F751B-B939-4FF5-888C-43A32A3D7B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C240F30B-64A4-4B25-AAC5-F9AD8C0937D7}" type="datetimeFigureOut">
              <a:rPr lang="ru-RU"/>
              <a:pPr>
                <a:defRPr/>
              </a:pPr>
              <a:t>31.01.2021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112B4CE5-CD49-48ED-BB81-C0F2A5B51D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4" r:id="rId4"/>
    <p:sldLayoutId id="2147483735" r:id="rId5"/>
    <p:sldLayoutId id="2147483730" r:id="rId6"/>
    <p:sldLayoutId id="2147483736" r:id="rId7"/>
    <p:sldLayoutId id="2147483729" r:id="rId8"/>
    <p:sldLayoutId id="2147483737" r:id="rId9"/>
    <p:sldLayoutId id="2147483728" r:id="rId10"/>
    <p:sldLayoutId id="2147483738" r:id="rId11"/>
  </p:sldLayoutIdLst>
  <p:transition spd="slow">
    <p:checker/>
  </p:transition>
  <p:txStyles>
    <p:titleStyle>
      <a:lvl1pPr algn="l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9pPr>
    </p:titleStyle>
    <p:bodyStyle>
      <a:lvl1pPr marL="319088" indent="-319088" algn="l" rtl="0" fontAlgn="base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fontAlgn="base">
        <a:spcBef>
          <a:spcPts val="400"/>
        </a:spcBef>
        <a:spcAft>
          <a:spcPct val="0"/>
        </a:spcAft>
        <a:buClr>
          <a:srgbClr val="AC956E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fontAlgn="base">
        <a:spcBef>
          <a:spcPts val="400"/>
        </a:spcBef>
        <a:spcAft>
          <a:spcPct val="0"/>
        </a:spcAft>
        <a:buClr>
          <a:srgbClr val="808DA9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>
            <a:spLocks noChangeAspect="1"/>
          </p:cNvSpPr>
          <p:nvPr/>
        </p:nvSpPr>
        <p:spPr>
          <a:xfrm>
            <a:off x="-209618" y="8845"/>
            <a:ext cx="9563235" cy="6561635"/>
          </a:xfrm>
          <a:prstGeom prst="rect">
            <a:avLst/>
          </a:prstGeom>
          <a:blipFill dpi="0" rotWithShape="1">
            <a:blip r:embed="rId2" cstate="print">
              <a:alphaModFix amt="35000"/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/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4338" name="Рисунок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838" y="0"/>
            <a:ext cx="158432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15516" y="1960037"/>
            <a:ext cx="8712968" cy="270843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2147888" algn="l"/>
              </a:tabLst>
              <a:defRPr/>
            </a:pPr>
            <a:r>
              <a:rPr lang="ru-RU" sz="3400" b="1" dirty="0">
                <a:ln w="9525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Calibri" pitchFamily="34" charset="0"/>
              </a:rPr>
              <a:t>САНИТАРНО-ЭПИДЕМИОЛОГИЧЕСКИЕ ТРЕБОВАНИЯ К ОРГАНИЗАЦИИ ОБЩЕСТВЕННОГО ПИТАНИЯ НАСЕЛЕНИЯ</a:t>
            </a: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25400" y="5516563"/>
            <a:ext cx="9118600" cy="1276350"/>
          </a:xfrm>
        </p:spPr>
        <p:txBody>
          <a:bodyPr>
            <a:noAutofit/>
          </a:bodyPr>
          <a:lstStyle/>
          <a:p>
            <a:pPr algn="ctr"/>
            <a:r>
              <a:rPr lang="ru-RU" sz="1800" b="1" smtClean="0">
                <a:solidFill>
                  <a:srgbClr val="262626"/>
                </a:solidFill>
                <a:latin typeface="Palatino Linotype" pitchFamily="18" charset="0"/>
              </a:rPr>
              <a:t>Бархатова Ольга Павловна </a:t>
            </a:r>
            <a:br>
              <a:rPr lang="ru-RU" sz="1800" b="1" smtClean="0">
                <a:solidFill>
                  <a:srgbClr val="262626"/>
                </a:solidFill>
                <a:latin typeface="Palatino Linotype" pitchFamily="18" charset="0"/>
              </a:rPr>
            </a:br>
            <a:endParaRPr lang="ru-RU" sz="1400" b="1" smtClean="0">
              <a:solidFill>
                <a:srgbClr val="262626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>
            <a:spLocks noChangeAspect="1"/>
          </p:cNvSpPr>
          <p:nvPr/>
        </p:nvSpPr>
        <p:spPr>
          <a:xfrm>
            <a:off x="-209618" y="8845"/>
            <a:ext cx="9563235" cy="6561635"/>
          </a:xfrm>
          <a:prstGeom prst="rect">
            <a:avLst/>
          </a:prstGeom>
          <a:blipFill dpi="0" rotWithShape="1">
            <a:blip r:embed="rId2" cstate="print">
              <a:alphaModFix amt="35000"/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/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7920880" cy="126876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САНПИН 2.3/2.4.3590-20 «САНИТАРНО-ЭПИДЕМИОЛОГИЧЕСКИЕ ТРЕБОВАНИЯ К ОРГАНИЗАЦИИ ОБЩЕСТВЕННОГО ПИТАНИЯ НАСЕЛЕНИЯ»</a:t>
            </a:r>
            <a:endParaRPr lang="ru-RU" sz="2000" b="1" dirty="0">
              <a:ln w="6350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Palatino Linotype" pitchFamily="18" charset="0"/>
              <a:cs typeface="Calibri" pitchFamily="34" charset="0"/>
            </a:endParaRPr>
          </a:p>
        </p:txBody>
      </p:sp>
      <p:pic>
        <p:nvPicPr>
          <p:cNvPr id="15363" name="Рисунок 1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0"/>
            <a:ext cx="1246187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с двумя скругленными противолежащими углами 10"/>
          <p:cNvSpPr/>
          <p:nvPr/>
        </p:nvSpPr>
        <p:spPr>
          <a:xfrm>
            <a:off x="3898900" y="4227513"/>
            <a:ext cx="5094288" cy="698500"/>
          </a:xfrm>
          <a:prstGeom prst="round2Diag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Правила организации питания разделили на разные категории населения: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883025" y="4926013"/>
            <a:ext cx="4970463" cy="132397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ru-RU" sz="1600" b="1" dirty="0">
                <a:latin typeface="Palatino Linotype" panose="02040502050505030304" pitchFamily="18" charset="0"/>
              </a:rPr>
              <a:t>взрослое население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ru-RU" sz="1600" b="1" dirty="0">
                <a:latin typeface="Palatino Linotype" panose="02040502050505030304" pitchFamily="18" charset="0"/>
              </a:rPr>
              <a:t>дети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ru-RU" sz="1600" b="1" dirty="0">
                <a:latin typeface="Palatino Linotype" panose="02040502050505030304" pitchFamily="18" charset="0"/>
              </a:rPr>
              <a:t>инвалиды и лица, нуждающиеся в особом (лечебно-профилактическом) питании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ru-RU" sz="1600" b="1" dirty="0">
                <a:latin typeface="Palatino Linotype" panose="02040502050505030304" pitchFamily="18" charset="0"/>
              </a:rPr>
              <a:t>авиапассажиры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882236" y="1575375"/>
            <a:ext cx="5040559" cy="1754326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>
            <a:spAutoFit/>
          </a:bodyPr>
          <a:lstStyle/>
          <a:p>
            <a:pPr marL="14288" algn="just">
              <a:lnSpc>
                <a:spcPct val="150000"/>
              </a:lnSpc>
              <a:buClr>
                <a:schemeClr val="tx1"/>
              </a:buClr>
              <a:buSzPct val="90000"/>
            </a:pPr>
            <a:r>
              <a:rPr lang="ru-RU">
                <a:latin typeface="Impact" pitchFamily="34" charset="0"/>
              </a:rPr>
              <a:t>Упор не только на безопасность, но и на качество конечного продукта и здоровое питание </a:t>
            </a:r>
            <a:endParaRPr lang="ru-RU" sz="1600">
              <a:latin typeface="Impact" pitchFamily="34" charset="0"/>
            </a:endParaRPr>
          </a:p>
          <a:p>
            <a:pPr marL="14288" algn="just">
              <a:lnSpc>
                <a:spcPct val="150000"/>
              </a:lnSpc>
              <a:buClr>
                <a:schemeClr val="tx1"/>
              </a:buClr>
              <a:buSzPct val="90000"/>
            </a:pPr>
            <a:r>
              <a:rPr lang="ru-RU">
                <a:solidFill>
                  <a:schemeClr val="accent1"/>
                </a:solidFill>
                <a:latin typeface="Impact" pitchFamily="34" charset="0"/>
              </a:rPr>
              <a:t>Данный СанПиН будет действовать до 01.01.2027</a:t>
            </a:r>
            <a:endParaRPr lang="ru-RU">
              <a:latin typeface="Impact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rcRect l="3596" t="1623" r="1913" b="1742"/>
          <a:stretch/>
        </p:blipFill>
        <p:spPr bwMode="auto">
          <a:xfrm>
            <a:off x="22853" y="1549674"/>
            <a:ext cx="3641960" cy="5304811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/>
            <a:ext uri="{91240B29-F687-4F45-9708-019B960494DF}"/>
          </a:extLst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3995738" y="3500438"/>
            <a:ext cx="4857750" cy="9525"/>
          </a:xfrm>
          <a:prstGeom prst="line">
            <a:avLst/>
          </a:prstGeom>
          <a:ln w="571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3995738" y="1620838"/>
            <a:ext cx="4857750" cy="0"/>
          </a:xfrm>
          <a:prstGeom prst="line">
            <a:avLst/>
          </a:prstGeom>
          <a:ln w="571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8923338" y="1335088"/>
            <a:ext cx="30162" cy="2278062"/>
          </a:xfrm>
          <a:prstGeom prst="line">
            <a:avLst/>
          </a:prstGeom>
          <a:ln w="571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3898900" y="1574800"/>
            <a:ext cx="0" cy="2263775"/>
          </a:xfrm>
          <a:prstGeom prst="line">
            <a:avLst/>
          </a:prstGeom>
          <a:ln w="571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>
            <a:spLocks noChangeAspect="1"/>
          </p:cNvSpPr>
          <p:nvPr/>
        </p:nvSpPr>
        <p:spPr>
          <a:xfrm>
            <a:off x="-209618" y="8845"/>
            <a:ext cx="9563235" cy="6561635"/>
          </a:xfrm>
          <a:prstGeom prst="rect">
            <a:avLst/>
          </a:prstGeom>
          <a:blipFill dpi="0" rotWithShape="1">
            <a:blip r:embed="rId2" cstate="print">
              <a:alphaModFix amt="35000"/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/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79512" y="8845"/>
            <a:ext cx="7920880" cy="1088015"/>
          </a:xfrm>
          <a:prstGeom prst="rect">
            <a:avLst/>
          </a:prstGeom>
        </p:spPr>
        <p:txBody>
          <a:bodyPr anchor="ctr"/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sz="24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НОВЫЕ ТРЕБОВАНИЯ, ВНЕДРЯЕМЫЕ 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24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САНПИН </a:t>
            </a:r>
            <a:r>
              <a:rPr lang="ru-RU" sz="2400" b="1" dirty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2.3/2.4.3590-20</a:t>
            </a:r>
            <a:r>
              <a:rPr lang="ru-RU" sz="24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 </a:t>
            </a:r>
            <a:endParaRPr lang="ru-RU" sz="2400" b="1" dirty="0">
              <a:ln w="6350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Palatino Linotype" pitchFamily="18" charset="0"/>
              <a:cs typeface="Calibri" pitchFamily="34" charset="0"/>
            </a:endParaRPr>
          </a:p>
        </p:txBody>
      </p:sp>
      <p:grpSp>
        <p:nvGrpSpPr>
          <p:cNvPr id="16387" name="Группа 1"/>
          <p:cNvGrpSpPr>
            <a:grpSpLocks/>
          </p:cNvGrpSpPr>
          <p:nvPr/>
        </p:nvGrpSpPr>
        <p:grpSpPr bwMode="auto">
          <a:xfrm>
            <a:off x="215900" y="1096963"/>
            <a:ext cx="8712200" cy="2476500"/>
            <a:chOff x="215514" y="1305444"/>
            <a:chExt cx="8712969" cy="2476156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215514" y="1305444"/>
              <a:ext cx="8712969" cy="2476156"/>
            </a:xfrm>
            <a:prstGeom prst="rect">
              <a:avLst/>
            </a:prstGeom>
            <a:solidFill>
              <a:schemeClr val="bg1"/>
            </a:solidFill>
            <a:ln w="82550" cmpd="thickThin">
              <a:solidFill>
                <a:schemeClr val="accent2"/>
              </a:solidFill>
            </a:ln>
          </p:spPr>
          <p:txBody>
            <a:bodyPr/>
            <a:lstStyle/>
            <a:p>
              <a:pPr algn="just" fontAlgn="auto">
                <a:spcBef>
                  <a:spcPts val="700"/>
                </a:spcBef>
                <a:spcAft>
                  <a:spcPts val="0"/>
                </a:spcAft>
                <a:buClr>
                  <a:schemeClr val="tx1"/>
                </a:buClr>
                <a:buSzPct val="90000"/>
                <a:defRPr/>
              </a:pPr>
              <a:r>
                <a:rPr lang="ru-RU" dirty="0">
                  <a:solidFill>
                    <a:schemeClr val="accent1"/>
                  </a:solidFill>
                  <a:latin typeface="Impact" panose="020B0806030902050204" pitchFamily="34" charset="0"/>
                </a:rPr>
                <a:t>1. Производственный контроль на принципах ХАССП</a:t>
              </a:r>
            </a:p>
            <a:p>
              <a:pPr indent="446088" algn="just" fontAlgn="auto">
                <a:spcBef>
                  <a:spcPts val="700"/>
                </a:spcBef>
                <a:spcAft>
                  <a:spcPts val="0"/>
                </a:spcAft>
                <a:buClr>
                  <a:schemeClr val="tx1"/>
                </a:buClr>
                <a:buSzPct val="90000"/>
                <a:defRPr/>
              </a:pPr>
              <a:r>
                <a:rPr lang="ru-RU" sz="1600" b="1" dirty="0">
                  <a:latin typeface="Palatino Linotype" pitchFamily="18" charset="0"/>
                </a:rPr>
                <a:t>Предприятия общественного питания обязаны проводить производственный контроль, основанный на принципах ХАССП в соответствии с порядком и периодичностью, установленными предприятием общепита  (п.2.1. СанПиН)</a:t>
              </a:r>
            </a:p>
          </p:txBody>
        </p:sp>
        <p:sp>
          <p:nvSpPr>
            <p:cNvPr id="16391" name="Прямоугольник 15"/>
            <p:cNvSpPr>
              <a:spLocks noChangeArrowheads="1"/>
            </p:cNvSpPr>
            <p:nvPr/>
          </p:nvSpPr>
          <p:spPr bwMode="auto">
            <a:xfrm>
              <a:off x="1462158" y="2943098"/>
              <a:ext cx="6065484" cy="830997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285750" indent="-285750">
                <a:lnSpc>
                  <a:spcPct val="150000"/>
                </a:lnSpc>
                <a:buFont typeface="Wingdings" pitchFamily="2" charset="2"/>
                <a:buChar char="q"/>
              </a:pPr>
              <a:r>
                <a:rPr lang="ru-RU" sz="1600" b="1">
                  <a:latin typeface="Palatino Linotype" pitchFamily="18" charset="0"/>
                </a:rPr>
                <a:t>организационные мероприятия, </a:t>
              </a:r>
            </a:p>
            <a:p>
              <a:pPr marL="285750" indent="-285750">
                <a:lnSpc>
                  <a:spcPct val="150000"/>
                </a:lnSpc>
                <a:buFont typeface="Wingdings" pitchFamily="2" charset="2"/>
                <a:buChar char="q"/>
              </a:pPr>
              <a:r>
                <a:rPr lang="ru-RU" sz="1600" b="1">
                  <a:latin typeface="Palatino Linotype" pitchFamily="18" charset="0"/>
                </a:rPr>
                <a:t> лабораторные исследования и испытания</a:t>
              </a: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1458844" y="2514136"/>
              <a:ext cx="6148835" cy="474821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dirty="0">
                  <a:ln w="6350">
                    <a:solidFill>
                      <a:schemeClr val="tx1"/>
                    </a:solidFill>
                  </a:ln>
                  <a:solidFill>
                    <a:srgbClr val="FFC000"/>
                  </a:solidFill>
                  <a:latin typeface="Impact" pitchFamily="34" charset="0"/>
                </a:rPr>
                <a:t>В производственный контроль должны быть включены:</a:t>
              </a:r>
            </a:p>
          </p:txBody>
        </p:sp>
      </p:grpSp>
      <p:sp>
        <p:nvSpPr>
          <p:cNvPr id="18" name="Прямоугольник 17"/>
          <p:cNvSpPr/>
          <p:nvPr/>
        </p:nvSpPr>
        <p:spPr>
          <a:xfrm>
            <a:off x="215900" y="3789363"/>
            <a:ext cx="8712200" cy="2519362"/>
          </a:xfrm>
          <a:prstGeom prst="rect">
            <a:avLst/>
          </a:prstGeom>
          <a:solidFill>
            <a:schemeClr val="bg1"/>
          </a:solidFill>
          <a:ln w="82550" cmpd="thickThin">
            <a:solidFill>
              <a:schemeClr val="accent2"/>
            </a:solidFill>
          </a:ln>
        </p:spPr>
        <p:txBody>
          <a:bodyPr/>
          <a:lstStyle/>
          <a:p>
            <a:pPr algn="just" fontAlgn="auto">
              <a:spcBef>
                <a:spcPts val="700"/>
              </a:spcBef>
              <a:spcAft>
                <a:spcPts val="0"/>
              </a:spcAft>
              <a:buClr>
                <a:schemeClr val="tx1"/>
              </a:buClr>
              <a:buSzPct val="90000"/>
              <a:defRPr/>
            </a:pPr>
            <a:r>
              <a:rPr lang="ru-RU" dirty="0">
                <a:solidFill>
                  <a:schemeClr val="accent1"/>
                </a:solidFill>
                <a:latin typeface="Impact" panose="020B0806030902050204" pitchFamily="34" charset="0"/>
              </a:rPr>
              <a:t>2. Маркировка поступающей продукции</a:t>
            </a:r>
          </a:p>
          <a:p>
            <a:pPr indent="446088" algn="just" fontAlgn="auto">
              <a:spcBef>
                <a:spcPts val="700"/>
              </a:spcBef>
              <a:spcAft>
                <a:spcPts val="0"/>
              </a:spcAft>
              <a:buClr>
                <a:schemeClr val="tx1"/>
              </a:buClr>
              <a:buSzPct val="90000"/>
              <a:defRPr/>
            </a:pPr>
            <a:r>
              <a:rPr lang="ru-RU" sz="1600" b="1" dirty="0">
                <a:latin typeface="Palatino Linotype" pitchFamily="18" charset="0"/>
              </a:rPr>
              <a:t>Прием пищевой продукции/продовольственного </a:t>
            </a:r>
            <a:r>
              <a:rPr lang="ru-RU" sz="1600" b="1" dirty="0" err="1">
                <a:latin typeface="Palatino Linotype" pitchFamily="18" charset="0"/>
              </a:rPr>
              <a:t>сырьея</a:t>
            </a:r>
            <a:r>
              <a:rPr lang="ru-RU" sz="1600" b="1" dirty="0">
                <a:latin typeface="Palatino Linotype" pitchFamily="18" charset="0"/>
              </a:rPr>
              <a:t> </a:t>
            </a:r>
            <a:r>
              <a:rPr lang="ru-RU" sz="1600" i="1" dirty="0">
                <a:solidFill>
                  <a:schemeClr val="accent1"/>
                </a:solidFill>
                <a:latin typeface="Impact" panose="020B0806030902050204" pitchFamily="34" charset="0"/>
              </a:rPr>
              <a:t>необходимо производить при наличии</a:t>
            </a:r>
            <a:r>
              <a:rPr lang="ru-RU" sz="1600" b="1" dirty="0">
                <a:latin typeface="Palatino Linotype" pitchFamily="18" charset="0"/>
              </a:rPr>
              <a:t>:</a:t>
            </a:r>
          </a:p>
          <a:p>
            <a:pPr marL="285750" indent="-285750" algn="just" fontAlgn="auto">
              <a:spcBef>
                <a:spcPts val="7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q"/>
              <a:defRPr/>
            </a:pPr>
            <a:r>
              <a:rPr lang="ru-RU" sz="1600" b="1" dirty="0">
                <a:latin typeface="Palatino Linotype" pitchFamily="18" charset="0"/>
              </a:rPr>
              <a:t>маркировки</a:t>
            </a:r>
          </a:p>
          <a:p>
            <a:pPr marL="285750" indent="-285750" algn="just" fontAlgn="auto">
              <a:spcBef>
                <a:spcPts val="7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q"/>
              <a:defRPr/>
            </a:pPr>
            <a:r>
              <a:rPr lang="ru-RU" sz="1600" b="1" dirty="0">
                <a:latin typeface="Palatino Linotype" pitchFamily="18" charset="0"/>
              </a:rPr>
              <a:t>товаросопроводительной документации,</a:t>
            </a:r>
          </a:p>
          <a:p>
            <a:pPr marL="285750" indent="-285750" algn="just" fontAlgn="auto">
              <a:spcBef>
                <a:spcPts val="7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q"/>
              <a:defRPr/>
            </a:pPr>
            <a:r>
              <a:rPr lang="ru-RU" sz="1600" b="1" dirty="0">
                <a:latin typeface="Palatino Linotype" pitchFamily="18" charset="0"/>
              </a:rPr>
              <a:t>сведений о подтверждении соответствия продукции: </a:t>
            </a:r>
            <a:r>
              <a:rPr lang="ru-RU" sz="1600" i="1" dirty="0">
                <a:solidFill>
                  <a:schemeClr val="accent1"/>
                </a:solidFill>
                <a:latin typeface="Impact" panose="020B0806030902050204" pitchFamily="34" charset="0"/>
              </a:rPr>
              <a:t>декларация о соответствии, ветеринарное свидетельство , свидетельство  о государственной регистрации</a:t>
            </a:r>
          </a:p>
        </p:txBody>
      </p:sp>
      <p:pic>
        <p:nvPicPr>
          <p:cNvPr id="16389" name="Рисунок 1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0"/>
            <a:ext cx="1246187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heck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>
            <a:spLocks noChangeAspect="1"/>
          </p:cNvSpPr>
          <p:nvPr/>
        </p:nvSpPr>
        <p:spPr>
          <a:xfrm>
            <a:off x="-227621" y="0"/>
            <a:ext cx="9563235" cy="6561635"/>
          </a:xfrm>
          <a:prstGeom prst="rect">
            <a:avLst/>
          </a:prstGeom>
          <a:blipFill dpi="0" rotWithShape="1">
            <a:blip r:embed="rId2" cstate="print">
              <a:alphaModFix amt="35000"/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/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79512" y="8845"/>
            <a:ext cx="7920880" cy="1043891"/>
          </a:xfrm>
          <a:prstGeom prst="rect">
            <a:avLst/>
          </a:prstGeom>
        </p:spPr>
        <p:txBody>
          <a:bodyPr anchor="ctr"/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sz="24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НОВЫЕ ТРЕБОВАНИЯ, ВНЕДРЯЕМЫЕ 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24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САНПИН </a:t>
            </a:r>
            <a:r>
              <a:rPr lang="ru-RU" sz="2400" b="1" dirty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2.3/2.4.3590-20</a:t>
            </a:r>
            <a:r>
              <a:rPr lang="ru-RU" sz="24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 </a:t>
            </a:r>
            <a:endParaRPr lang="ru-RU" sz="2400" b="1" dirty="0">
              <a:ln w="6350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Palatino Linotype" pitchFamily="18" charset="0"/>
              <a:cs typeface="Calibri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9388" y="1066800"/>
            <a:ext cx="8748712" cy="1930400"/>
          </a:xfrm>
          <a:prstGeom prst="rect">
            <a:avLst/>
          </a:prstGeom>
          <a:solidFill>
            <a:schemeClr val="bg1"/>
          </a:solidFill>
          <a:ln w="82550" cmpd="thickThin">
            <a:solidFill>
              <a:schemeClr val="accent2"/>
            </a:solidFill>
          </a:ln>
        </p:spPr>
        <p:txBody>
          <a:bodyPr/>
          <a:lstStyle/>
          <a:p>
            <a:pPr algn="just" fontAlgn="auto">
              <a:spcBef>
                <a:spcPts val="700"/>
              </a:spcBef>
              <a:spcAft>
                <a:spcPts val="0"/>
              </a:spcAft>
              <a:buClr>
                <a:schemeClr val="tx1"/>
              </a:buClr>
              <a:buSzPct val="90000"/>
              <a:defRPr/>
            </a:pPr>
            <a:r>
              <a:rPr lang="ru-RU" dirty="0">
                <a:solidFill>
                  <a:schemeClr val="accent1"/>
                </a:solidFill>
                <a:latin typeface="Impact" panose="020B0806030902050204" pitchFamily="34" charset="0"/>
              </a:rPr>
              <a:t>3. Документы предприятия общественного питания</a:t>
            </a:r>
          </a:p>
          <a:p>
            <a:pPr indent="446088" algn="just" fontAlgn="auto">
              <a:spcBef>
                <a:spcPts val="700"/>
              </a:spcBef>
              <a:spcAft>
                <a:spcPts val="0"/>
              </a:spcAft>
              <a:buClr>
                <a:schemeClr val="tx1"/>
              </a:buClr>
              <a:buSzPct val="90000"/>
              <a:defRPr/>
            </a:pPr>
            <a:r>
              <a:rPr lang="ru-RU" sz="1600" b="1" dirty="0">
                <a:latin typeface="Palatino Linotype" pitchFamily="18" charset="0"/>
              </a:rPr>
              <a:t>Реализация пищевой продукции </a:t>
            </a:r>
            <a:r>
              <a:rPr lang="ru-RU" sz="1600" b="1" u="sng" dirty="0">
                <a:latin typeface="Palatino Linotype" pitchFamily="18" charset="0"/>
              </a:rPr>
              <a:t>вне предприятия </a:t>
            </a:r>
            <a:r>
              <a:rPr lang="ru-RU" sz="1600" b="1" dirty="0">
                <a:latin typeface="Palatino Linotype" pitchFamily="18" charset="0"/>
              </a:rPr>
              <a:t>общественного питания должна осуществляться при наличии документов, подтверждающих ее соответствие (п.2.4. СанПиН):</a:t>
            </a:r>
          </a:p>
          <a:p>
            <a:pPr indent="446088" algn="just" fontAlgn="auto">
              <a:spcBef>
                <a:spcPts val="700"/>
              </a:spcBef>
              <a:spcAft>
                <a:spcPts val="0"/>
              </a:spcAft>
              <a:buClr>
                <a:schemeClr val="tx1"/>
              </a:buClr>
              <a:buSzPct val="90000"/>
              <a:defRPr/>
            </a:pPr>
            <a:r>
              <a:rPr lang="ru-RU" sz="1600" i="1" dirty="0">
                <a:solidFill>
                  <a:schemeClr val="accent1"/>
                </a:solidFill>
                <a:latin typeface="Impact" panose="020B0806030902050204" pitchFamily="34" charset="0"/>
              </a:rPr>
              <a:t>- свидетельство о государственной регистрации,</a:t>
            </a:r>
          </a:p>
          <a:p>
            <a:pPr indent="446088" algn="just" fontAlgn="auto">
              <a:spcBef>
                <a:spcPts val="700"/>
              </a:spcBef>
              <a:spcAft>
                <a:spcPts val="0"/>
              </a:spcAft>
              <a:buClr>
                <a:schemeClr val="tx1"/>
              </a:buClr>
              <a:buSzPct val="90000"/>
              <a:defRPr/>
            </a:pPr>
            <a:r>
              <a:rPr lang="ru-RU" sz="1600" i="1" dirty="0">
                <a:solidFill>
                  <a:schemeClr val="accent1"/>
                </a:solidFill>
                <a:latin typeface="Impact" panose="020B0806030902050204" pitchFamily="34" charset="0"/>
              </a:rPr>
              <a:t>- декларация о соответствии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33363" y="3500438"/>
            <a:ext cx="8713787" cy="2160587"/>
          </a:xfrm>
          <a:prstGeom prst="rect">
            <a:avLst/>
          </a:prstGeom>
          <a:solidFill>
            <a:schemeClr val="bg1"/>
          </a:solidFill>
          <a:ln w="82550" cmpd="thickThin">
            <a:solidFill>
              <a:schemeClr val="accent2"/>
            </a:solidFill>
          </a:ln>
        </p:spPr>
        <p:txBody>
          <a:bodyPr/>
          <a:lstStyle/>
          <a:p>
            <a:pPr algn="just" fontAlgn="auto">
              <a:spcBef>
                <a:spcPts val="700"/>
              </a:spcBef>
              <a:spcAft>
                <a:spcPts val="0"/>
              </a:spcAft>
              <a:buClr>
                <a:schemeClr val="tx1"/>
              </a:buClr>
              <a:buSzPct val="90000"/>
              <a:defRPr/>
            </a:pPr>
            <a:r>
              <a:rPr lang="ru-RU" dirty="0">
                <a:solidFill>
                  <a:schemeClr val="accent1"/>
                </a:solidFill>
                <a:latin typeface="Impact" panose="020B0806030902050204" pitchFamily="34" charset="0"/>
              </a:rPr>
              <a:t>4.  Ассортимент блюд (меню)</a:t>
            </a:r>
          </a:p>
          <a:p>
            <a:pPr indent="446088" algn="just" fontAlgn="auto">
              <a:spcBef>
                <a:spcPts val="700"/>
              </a:spcBef>
              <a:spcAft>
                <a:spcPts val="0"/>
              </a:spcAft>
              <a:buClr>
                <a:schemeClr val="tx1"/>
              </a:buClr>
              <a:buSzPct val="90000"/>
              <a:defRPr/>
            </a:pPr>
            <a:r>
              <a:rPr lang="ru-RU" sz="1600" b="1" dirty="0">
                <a:latin typeface="Palatino Linotype" pitchFamily="18" charset="0"/>
              </a:rPr>
              <a:t>Изготовление продукции должно производиться </a:t>
            </a:r>
            <a:r>
              <a:rPr lang="ru-RU" sz="1600" i="1" dirty="0">
                <a:solidFill>
                  <a:schemeClr val="accent1"/>
                </a:solidFill>
                <a:latin typeface="Impact" panose="020B0806030902050204" pitchFamily="34" charset="0"/>
              </a:rPr>
              <a:t>в соответствии с ассортиментом</a:t>
            </a:r>
            <a:r>
              <a:rPr lang="ru-RU" sz="1600" b="1" dirty="0">
                <a:latin typeface="Palatino Linotype" pitchFamily="18" charset="0"/>
              </a:rPr>
              <a:t>, утвержденным руководителем, по технологическим документам (технологической карте, технико-технологической карте, технологической инструкции). Наименования блюд и кулинарных изделий, указываемых в меню, </a:t>
            </a:r>
            <a:r>
              <a:rPr lang="ru-RU" sz="1600" i="1" dirty="0">
                <a:solidFill>
                  <a:schemeClr val="accent1"/>
                </a:solidFill>
                <a:latin typeface="Impact" panose="020B0806030902050204" pitchFamily="34" charset="0"/>
              </a:rPr>
              <a:t>должны соответствовать </a:t>
            </a:r>
            <a:r>
              <a:rPr lang="ru-RU" sz="1600" b="1" dirty="0">
                <a:latin typeface="Palatino Linotype" pitchFamily="18" charset="0"/>
              </a:rPr>
              <a:t>их наименованиям, указанным в технологических документах</a:t>
            </a:r>
          </a:p>
        </p:txBody>
      </p:sp>
      <p:pic>
        <p:nvPicPr>
          <p:cNvPr id="17413" name="Рисунок 1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0"/>
            <a:ext cx="1246187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heck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>
            <a:spLocks noChangeAspect="1"/>
          </p:cNvSpPr>
          <p:nvPr/>
        </p:nvSpPr>
        <p:spPr>
          <a:xfrm>
            <a:off x="-209620" y="188640"/>
            <a:ext cx="9563235" cy="6561635"/>
          </a:xfrm>
          <a:prstGeom prst="rect">
            <a:avLst/>
          </a:prstGeom>
          <a:blipFill dpi="0" rotWithShape="1">
            <a:blip r:embed="rId2" cstate="print">
              <a:alphaModFix amt="35000"/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/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79512" y="8845"/>
            <a:ext cx="7920880" cy="971883"/>
          </a:xfrm>
          <a:prstGeom prst="rect">
            <a:avLst/>
          </a:prstGeom>
        </p:spPr>
        <p:txBody>
          <a:bodyPr anchor="ctr"/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sz="24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НОВЫЕ ТРЕБОВАНИЯ, ВНЕДРЯЕМЫЕ 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24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САНПИН </a:t>
            </a:r>
            <a:r>
              <a:rPr lang="ru-RU" sz="2400" b="1" dirty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2.3/2.4.3590-20</a:t>
            </a:r>
            <a:r>
              <a:rPr lang="ru-RU" sz="24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 </a:t>
            </a:r>
            <a:endParaRPr lang="ru-RU" sz="2400" b="1" dirty="0">
              <a:ln w="6350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Palatino Linotype" pitchFamily="18" charset="0"/>
              <a:cs typeface="Calibri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15900" y="1004888"/>
            <a:ext cx="8677275" cy="4033837"/>
          </a:xfrm>
          <a:prstGeom prst="rect">
            <a:avLst/>
          </a:prstGeom>
          <a:solidFill>
            <a:schemeClr val="bg1"/>
          </a:solidFill>
          <a:ln w="82550" cmpd="thickThin">
            <a:solidFill>
              <a:schemeClr val="accent2"/>
            </a:solidFill>
          </a:ln>
        </p:spPr>
        <p:txBody>
          <a:bodyPr/>
          <a:lstStyle/>
          <a:p>
            <a:pPr algn="just" fontAlgn="auto">
              <a:spcBef>
                <a:spcPts val="700"/>
              </a:spcBef>
              <a:spcAft>
                <a:spcPts val="0"/>
              </a:spcAft>
              <a:buClr>
                <a:schemeClr val="tx1"/>
              </a:buClr>
              <a:buSzPct val="90000"/>
              <a:defRPr/>
            </a:pPr>
            <a:r>
              <a:rPr lang="ru-RU" dirty="0">
                <a:solidFill>
                  <a:schemeClr val="accent1"/>
                </a:solidFill>
                <a:latin typeface="Impact" panose="020B0806030902050204" pitchFamily="34" charset="0"/>
              </a:rPr>
              <a:t>5. Транспортирование пищевой продукции и хранение</a:t>
            </a:r>
          </a:p>
          <a:p>
            <a:pPr indent="446088" algn="just" fontAlgn="auto">
              <a:spcBef>
                <a:spcPts val="700"/>
              </a:spcBef>
              <a:spcAft>
                <a:spcPts val="0"/>
              </a:spcAft>
              <a:buClr>
                <a:schemeClr val="tx1"/>
              </a:buClr>
              <a:buSzPct val="90000"/>
              <a:defRPr/>
            </a:pPr>
            <a:r>
              <a:rPr lang="ru-RU" sz="1600" b="1" dirty="0">
                <a:latin typeface="Palatino Linotype" pitchFamily="18" charset="0"/>
              </a:rPr>
              <a:t>-Допускается перевозить сырьё, полуфабрикаты и готовую продукцию </a:t>
            </a:r>
            <a:r>
              <a:rPr lang="ru-RU" sz="1600" i="1" dirty="0">
                <a:solidFill>
                  <a:schemeClr val="accent1"/>
                </a:solidFill>
                <a:latin typeface="Impact" panose="020B0806030902050204" pitchFamily="34" charset="0"/>
              </a:rPr>
              <a:t>вместе</a:t>
            </a:r>
            <a:r>
              <a:rPr lang="ru-RU" sz="1600" dirty="0">
                <a:solidFill>
                  <a:schemeClr val="accent1"/>
                </a:solidFill>
                <a:latin typeface="Impact" panose="020B0806030902050204" pitchFamily="34" charset="0"/>
              </a:rPr>
              <a:t> </a:t>
            </a:r>
            <a:r>
              <a:rPr lang="ru-RU" sz="1600" b="1" dirty="0">
                <a:latin typeface="Palatino Linotype" pitchFamily="18" charset="0"/>
              </a:rPr>
              <a:t>при условии </a:t>
            </a:r>
            <a:r>
              <a:rPr lang="ru-RU" sz="1600" i="1" dirty="0">
                <a:solidFill>
                  <a:schemeClr val="accent1"/>
                </a:solidFill>
                <a:latin typeface="Impact" panose="020B0806030902050204" pitchFamily="34" charset="0"/>
              </a:rPr>
              <a:t>наличия герметичной упаковки  </a:t>
            </a:r>
            <a:r>
              <a:rPr lang="ru-RU" sz="1600" b="1" dirty="0">
                <a:latin typeface="Palatino Linotype" pitchFamily="18" charset="0"/>
              </a:rPr>
              <a:t>и </a:t>
            </a:r>
            <a:r>
              <a:rPr lang="ru-RU" sz="1600" i="1" dirty="0">
                <a:solidFill>
                  <a:schemeClr val="accent1"/>
                </a:solidFill>
                <a:latin typeface="Impact" panose="020B0806030902050204" pitchFamily="34" charset="0"/>
              </a:rPr>
              <a:t>соблюдения температурно-влажностных условий хранения и перевозки;</a:t>
            </a:r>
          </a:p>
          <a:p>
            <a:pPr indent="446088" algn="just" fontAlgn="auto">
              <a:spcBef>
                <a:spcPts val="700"/>
              </a:spcBef>
              <a:spcAft>
                <a:spcPts val="0"/>
              </a:spcAft>
              <a:buClr>
                <a:schemeClr val="tx1"/>
              </a:buClr>
              <a:buSzPct val="90000"/>
              <a:defRPr/>
            </a:pPr>
            <a:r>
              <a:rPr lang="ru-RU" sz="1600" b="1" dirty="0">
                <a:latin typeface="Palatino Linotype" pitchFamily="18" charset="0"/>
              </a:rPr>
              <a:t>-Для предприятий общественного питания, имеющих </a:t>
            </a:r>
            <a:r>
              <a:rPr lang="ru-RU" sz="1600" i="1" dirty="0">
                <a:solidFill>
                  <a:schemeClr val="accent1"/>
                </a:solidFill>
                <a:latin typeface="Impact" panose="020B0806030902050204" pitchFamily="34" charset="0"/>
              </a:rPr>
              <a:t>менее 25 посадочных мест</a:t>
            </a:r>
            <a:r>
              <a:rPr lang="ru-RU" sz="1600" b="1" dirty="0">
                <a:latin typeface="Palatino Linotype" pitchFamily="18" charset="0"/>
              </a:rPr>
              <a:t>, допускается хранение </a:t>
            </a:r>
            <a:r>
              <a:rPr lang="ru-RU" sz="1600" i="1" dirty="0">
                <a:solidFill>
                  <a:schemeClr val="accent1"/>
                </a:solidFill>
                <a:latin typeface="Impact" panose="020B0806030902050204" pitchFamily="34" charset="0"/>
              </a:rPr>
              <a:t>в одном холодильнике</a:t>
            </a:r>
            <a:r>
              <a:rPr lang="ru-RU" sz="1600" b="1" i="1" dirty="0">
                <a:latin typeface="Palatino Linotype" pitchFamily="18" charset="0"/>
              </a:rPr>
              <a:t> </a:t>
            </a:r>
            <a:r>
              <a:rPr lang="ru-RU" sz="1600" b="1" dirty="0">
                <a:latin typeface="Palatino Linotype" pitchFamily="18" charset="0"/>
              </a:rPr>
              <a:t>пищевого сырья и готовой пищевой продукции при условии </a:t>
            </a:r>
            <a:r>
              <a:rPr lang="ru-RU" sz="1600" i="1" dirty="0">
                <a:solidFill>
                  <a:schemeClr val="accent1"/>
                </a:solidFill>
                <a:latin typeface="Impact" panose="020B0806030902050204" pitchFamily="34" charset="0"/>
              </a:rPr>
              <a:t>их нахождения в закрытых контейнерах и </a:t>
            </a:r>
            <a:r>
              <a:rPr lang="ru-RU" sz="1600" i="1" dirty="0" err="1">
                <a:solidFill>
                  <a:schemeClr val="accent1"/>
                </a:solidFill>
                <a:latin typeface="Impact" panose="020B0806030902050204" pitchFamily="34" charset="0"/>
              </a:rPr>
              <a:t>гастроемкостях</a:t>
            </a:r>
            <a:r>
              <a:rPr lang="ru-RU" sz="1600" i="1" dirty="0">
                <a:solidFill>
                  <a:schemeClr val="accent1"/>
                </a:solidFill>
                <a:latin typeface="Impact" panose="020B0806030902050204" pitchFamily="34" charset="0"/>
              </a:rPr>
              <a:t>;</a:t>
            </a:r>
            <a:endParaRPr lang="ru-RU" sz="1600" b="1" i="1" dirty="0">
              <a:latin typeface="Palatino Linotype" pitchFamily="18" charset="0"/>
            </a:endParaRPr>
          </a:p>
          <a:p>
            <a:pPr indent="446088" algn="just" fontAlgn="auto">
              <a:spcBef>
                <a:spcPts val="700"/>
              </a:spcBef>
              <a:spcAft>
                <a:spcPts val="0"/>
              </a:spcAft>
              <a:buClr>
                <a:schemeClr val="tx1"/>
              </a:buClr>
              <a:buSzPct val="90000"/>
              <a:defRPr/>
            </a:pPr>
            <a:r>
              <a:rPr lang="ru-RU" sz="1600" b="1" dirty="0">
                <a:latin typeface="Palatino Linotype" pitchFamily="18" charset="0"/>
              </a:rPr>
              <a:t>-Необходимо вести </a:t>
            </a:r>
            <a:r>
              <a:rPr lang="ru-RU" sz="1600" i="1" dirty="0">
                <a:solidFill>
                  <a:schemeClr val="accent1"/>
                </a:solidFill>
                <a:latin typeface="Impact" panose="020B0806030902050204" pitchFamily="34" charset="0"/>
              </a:rPr>
              <a:t>ежедневную регистрацию </a:t>
            </a:r>
            <a:r>
              <a:rPr lang="ru-RU" sz="1600" b="1" dirty="0">
                <a:latin typeface="Palatino Linotype" pitchFamily="18" charset="0"/>
              </a:rPr>
              <a:t>показателей температурного режима хранения пищевой продукции в холодильном оборудовании и складских помещениях </a:t>
            </a:r>
            <a:r>
              <a:rPr lang="ru-RU" sz="1600" i="1" dirty="0">
                <a:solidFill>
                  <a:schemeClr val="accent1"/>
                </a:solidFill>
                <a:latin typeface="Impact" panose="020B0806030902050204" pitchFamily="34" charset="0"/>
              </a:rPr>
              <a:t>на бумажном и (или) электронном носителях</a:t>
            </a:r>
            <a:r>
              <a:rPr lang="ru-RU" sz="1600" b="1" i="1" dirty="0">
                <a:latin typeface="Palatino Linotype" pitchFamily="18" charset="0"/>
              </a:rPr>
              <a:t> </a:t>
            </a:r>
            <a:r>
              <a:rPr lang="ru-RU" sz="1600" b="1" dirty="0">
                <a:latin typeface="Palatino Linotype" pitchFamily="18" charset="0"/>
              </a:rPr>
              <a:t>и влажности - в складских помещениях. </a:t>
            </a:r>
          </a:p>
          <a:p>
            <a:pPr indent="446088" algn="just" fontAlgn="auto">
              <a:spcBef>
                <a:spcPts val="700"/>
              </a:spcBef>
              <a:spcAft>
                <a:spcPts val="0"/>
              </a:spcAft>
              <a:buClr>
                <a:schemeClr val="tx1"/>
              </a:buClr>
              <a:buSzPct val="90000"/>
              <a:defRPr/>
            </a:pPr>
            <a:r>
              <a:rPr lang="ru-RU" sz="1600" i="1" dirty="0">
                <a:solidFill>
                  <a:schemeClr val="accent1"/>
                </a:solidFill>
                <a:latin typeface="Impact" panose="020B0806030902050204" pitchFamily="34" charset="0"/>
              </a:rPr>
              <a:t>Использование ртутных термометров для измерения температуры не допускается. </a:t>
            </a:r>
          </a:p>
        </p:txBody>
      </p:sp>
      <p:pic>
        <p:nvPicPr>
          <p:cNvPr id="18436" name="Рисунок 1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0"/>
            <a:ext cx="1246187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23838" y="5222875"/>
            <a:ext cx="8669337" cy="1511300"/>
          </a:xfrm>
          <a:prstGeom prst="rect">
            <a:avLst/>
          </a:prstGeom>
          <a:solidFill>
            <a:schemeClr val="bg1"/>
          </a:solidFill>
          <a:ln w="82550" cmpd="thickThin">
            <a:solidFill>
              <a:schemeClr val="accent2"/>
            </a:solidFill>
          </a:ln>
        </p:spPr>
        <p:txBody>
          <a:bodyPr/>
          <a:lstStyle/>
          <a:p>
            <a:pPr algn="just">
              <a:spcBef>
                <a:spcPts val="700"/>
              </a:spcBef>
              <a:buClr>
                <a:schemeClr val="tx1"/>
              </a:buClr>
              <a:buSzPct val="90000"/>
            </a:pPr>
            <a:r>
              <a:rPr lang="ru-RU">
                <a:solidFill>
                  <a:schemeClr val="accent1"/>
                </a:solidFill>
                <a:latin typeface="Impact" pitchFamily="34" charset="0"/>
              </a:rPr>
              <a:t>6. Маркировка разделочного инвентаря</a:t>
            </a:r>
          </a:p>
          <a:p>
            <a:pPr algn="just">
              <a:spcBef>
                <a:spcPts val="700"/>
              </a:spcBef>
              <a:buClr>
                <a:schemeClr val="tx1"/>
              </a:buClr>
              <a:buSzPct val="90000"/>
            </a:pPr>
            <a:r>
              <a:rPr lang="ru-RU" sz="1600" b="1">
                <a:latin typeface="Palatino Linotype" pitchFamily="18" charset="0"/>
              </a:rPr>
              <a:t>Разделочный инвентарь </a:t>
            </a:r>
            <a:r>
              <a:rPr lang="ru-RU" sz="1600" i="1">
                <a:solidFill>
                  <a:schemeClr val="accent1"/>
                </a:solidFill>
                <a:latin typeface="Impact" pitchFamily="34" charset="0"/>
              </a:rPr>
              <a:t>должен быть промаркирован любым способом </a:t>
            </a:r>
            <a:r>
              <a:rPr lang="ru-RU" sz="1600" b="1">
                <a:latin typeface="Palatino Linotype" pitchFamily="18" charset="0"/>
              </a:rPr>
              <a:t>. При этом, хранится разделочный инвентарь для готовой и сырой продукции и обрабатываться </a:t>
            </a:r>
            <a:r>
              <a:rPr lang="ru-RU" sz="1600" i="1">
                <a:solidFill>
                  <a:schemeClr val="accent1"/>
                </a:solidFill>
                <a:latin typeface="Impact" pitchFamily="34" charset="0"/>
              </a:rPr>
              <a:t>должен раздельно </a:t>
            </a:r>
            <a:r>
              <a:rPr lang="ru-RU" sz="1600" b="1">
                <a:latin typeface="Palatino Linotype" pitchFamily="18" charset="0"/>
              </a:rPr>
              <a:t>(п.3.2. СанПиН). </a:t>
            </a:r>
          </a:p>
          <a:p>
            <a:pPr algn="just">
              <a:spcBef>
                <a:spcPts val="700"/>
              </a:spcBef>
              <a:buClr>
                <a:schemeClr val="tx1"/>
              </a:buClr>
              <a:buSzPct val="90000"/>
            </a:pPr>
            <a:r>
              <a:rPr lang="ru-RU" sz="1600" i="1">
                <a:solidFill>
                  <a:schemeClr val="accent1"/>
                </a:solidFill>
                <a:latin typeface="Impact" pitchFamily="34" charset="0"/>
              </a:rPr>
              <a:t>Исключена колода для разруба мяса</a:t>
            </a:r>
          </a:p>
        </p:txBody>
      </p:sp>
    </p:spTree>
  </p:cSld>
  <p:clrMapOvr>
    <a:masterClrMapping/>
  </p:clrMapOvr>
  <p:transition spd="slow">
    <p:check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>
            <a:spLocks noChangeAspect="1"/>
          </p:cNvSpPr>
          <p:nvPr/>
        </p:nvSpPr>
        <p:spPr>
          <a:xfrm>
            <a:off x="-209620" y="188640"/>
            <a:ext cx="9563235" cy="6561635"/>
          </a:xfrm>
          <a:prstGeom prst="rect">
            <a:avLst/>
          </a:prstGeom>
          <a:blipFill dpi="0" rotWithShape="1">
            <a:blip r:embed="rId2" cstate="print">
              <a:alphaModFix amt="35000"/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/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79512" y="8845"/>
            <a:ext cx="7920880" cy="971883"/>
          </a:xfrm>
          <a:prstGeom prst="rect">
            <a:avLst/>
          </a:prstGeom>
        </p:spPr>
        <p:txBody>
          <a:bodyPr anchor="ctr"/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sz="24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НОВЫЕ ТРЕБОВАНИЯ, ВНЕДРЯЕМЫЕ 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24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САНПИН </a:t>
            </a:r>
            <a:r>
              <a:rPr lang="ru-RU" sz="2400" b="1" dirty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2.3/2.4.3590-20</a:t>
            </a:r>
            <a:r>
              <a:rPr lang="ru-RU" sz="24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 </a:t>
            </a:r>
            <a:endParaRPr lang="ru-RU" sz="2400" b="1" dirty="0">
              <a:ln w="6350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Palatino Linotype" pitchFamily="18" charset="0"/>
              <a:cs typeface="Calibri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15900" y="1004888"/>
            <a:ext cx="8748713" cy="2063750"/>
          </a:xfrm>
          <a:prstGeom prst="rect">
            <a:avLst/>
          </a:prstGeom>
          <a:solidFill>
            <a:schemeClr val="bg1"/>
          </a:solidFill>
          <a:ln w="82550" cmpd="thickThin">
            <a:solidFill>
              <a:schemeClr val="accent2"/>
            </a:solidFill>
          </a:ln>
        </p:spPr>
        <p:txBody>
          <a:bodyPr/>
          <a:lstStyle/>
          <a:p>
            <a:pPr algn="just">
              <a:spcBef>
                <a:spcPts val="700"/>
              </a:spcBef>
              <a:buClr>
                <a:schemeClr val="tx1"/>
              </a:buClr>
              <a:buSzPct val="90000"/>
            </a:pPr>
            <a:r>
              <a:rPr lang="ru-RU">
                <a:solidFill>
                  <a:schemeClr val="accent1"/>
                </a:solidFill>
                <a:latin typeface="Impact" pitchFamily="34" charset="0"/>
              </a:rPr>
              <a:t>7. Требования к готовой продукции (блюдам)</a:t>
            </a:r>
          </a:p>
          <a:p>
            <a:endParaRPr lang="ru-RU" sz="1600" b="1">
              <a:latin typeface="Palatino Linotype" pitchFamily="18" charset="0"/>
            </a:endParaRPr>
          </a:p>
          <a:p>
            <a:r>
              <a:rPr lang="ru-RU" sz="1600" b="1">
                <a:latin typeface="Palatino Linotype" pitchFamily="18" charset="0"/>
              </a:rPr>
              <a:t>-Температура  горячих жидких блюд и иных горячих блюд, холодных супов, напитков, реализуемых потребителю через раздачу, должна соответствовать </a:t>
            </a:r>
            <a:r>
              <a:rPr lang="ru-RU" sz="1600" i="1">
                <a:solidFill>
                  <a:schemeClr val="accent1"/>
                </a:solidFill>
                <a:latin typeface="Impact" pitchFamily="34" charset="0"/>
              </a:rPr>
              <a:t>технологическим документам.</a:t>
            </a:r>
          </a:p>
          <a:p>
            <a:r>
              <a:rPr lang="ru-RU" sz="1600" b="1">
                <a:latin typeface="Palatino Linotype" pitchFamily="18" charset="0"/>
              </a:rPr>
              <a:t>- Для контроля температуры блюд на линии раздачи потребителю должны использоваться </a:t>
            </a:r>
            <a:r>
              <a:rPr lang="ru-RU" sz="1600" i="1">
                <a:solidFill>
                  <a:schemeClr val="accent1"/>
                </a:solidFill>
                <a:latin typeface="Impact" pitchFamily="34" charset="0"/>
              </a:rPr>
              <a:t>термометры. </a:t>
            </a:r>
          </a:p>
        </p:txBody>
      </p:sp>
      <p:pic>
        <p:nvPicPr>
          <p:cNvPr id="34821" name="Рисунок 1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0"/>
            <a:ext cx="1246187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23850" y="3473450"/>
            <a:ext cx="8669338" cy="2908300"/>
          </a:xfrm>
          <a:prstGeom prst="rect">
            <a:avLst/>
          </a:prstGeom>
          <a:solidFill>
            <a:schemeClr val="bg1"/>
          </a:solidFill>
          <a:ln w="82550" cmpd="thickThin">
            <a:solidFill>
              <a:schemeClr val="accent2"/>
            </a:solidFill>
          </a:ln>
        </p:spPr>
        <p:txBody>
          <a:bodyPr/>
          <a:lstStyle/>
          <a:p>
            <a:pPr algn="just">
              <a:spcBef>
                <a:spcPts val="700"/>
              </a:spcBef>
              <a:buClr>
                <a:schemeClr val="tx1"/>
              </a:buClr>
              <a:buSzPct val="90000"/>
            </a:pPr>
            <a:r>
              <a:rPr lang="ru-RU">
                <a:solidFill>
                  <a:schemeClr val="accent1"/>
                </a:solidFill>
                <a:latin typeface="Impact" pitchFamily="34" charset="0"/>
              </a:rPr>
              <a:t>8. Информация о пищевых добавках </a:t>
            </a:r>
          </a:p>
          <a:p>
            <a:endParaRPr lang="ru-RU" sz="1600" b="1">
              <a:latin typeface="Palatino Linotype" pitchFamily="18" charset="0"/>
            </a:endParaRPr>
          </a:p>
          <a:p>
            <a:r>
              <a:rPr lang="ru-RU" sz="1600" b="1">
                <a:latin typeface="Palatino Linotype" pitchFamily="18" charset="0"/>
              </a:rPr>
              <a:t>- При использовании пищевых добавок должен проводиться контроль их дозирования в соответствии с рецептурами и нормами ТР ТС 029/2012 «Требования безопасности пищевых добавок, ароматизаторов и технологических вспомогательных средств». </a:t>
            </a:r>
            <a:r>
              <a:rPr lang="ru-RU" sz="1600" i="1">
                <a:solidFill>
                  <a:schemeClr val="accent1"/>
                </a:solidFill>
                <a:latin typeface="Impact" pitchFamily="34" charset="0"/>
              </a:rPr>
              <a:t>Информация о наличии пищевых добавок должна доводиться до сведений потребителей.</a:t>
            </a:r>
          </a:p>
          <a:p>
            <a:r>
              <a:rPr lang="ru-RU" sz="1600" b="1">
                <a:latin typeface="Palatino Linotype" pitchFamily="18" charset="0"/>
              </a:rPr>
              <a:t>- При использовании ингредиентов, обладающих </a:t>
            </a:r>
            <a:r>
              <a:rPr lang="ru-RU" sz="1600" i="1">
                <a:solidFill>
                  <a:schemeClr val="accent1"/>
                </a:solidFill>
                <a:latin typeface="Impact" pitchFamily="34" charset="0"/>
              </a:rPr>
              <a:t>аллергенными свойствами,</a:t>
            </a:r>
            <a:r>
              <a:rPr lang="ru-RU" sz="1600" b="1">
                <a:latin typeface="Palatino Linotype" pitchFamily="18" charset="0"/>
              </a:rPr>
              <a:t> необходимо доводить до потребителя сведения об их наличии в готовой продукции в соответствии с ТР ТС 022/2011 «Пищевая продукция в части ее маркировки». </a:t>
            </a:r>
          </a:p>
        </p:txBody>
      </p:sp>
    </p:spTree>
  </p:cSld>
  <p:clrMapOvr>
    <a:masterClrMapping/>
  </p:clrMapOvr>
  <p:transition spd="slow">
    <p:check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>
            <a:spLocks noChangeAspect="1"/>
          </p:cNvSpPr>
          <p:nvPr/>
        </p:nvSpPr>
        <p:spPr>
          <a:xfrm>
            <a:off x="-209620" y="188640"/>
            <a:ext cx="9563235" cy="6561635"/>
          </a:xfrm>
          <a:prstGeom prst="rect">
            <a:avLst/>
          </a:prstGeom>
          <a:blipFill dpi="0" rotWithShape="1">
            <a:blip r:embed="rId2" cstate="print">
              <a:alphaModFix amt="35000"/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/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79512" y="8845"/>
            <a:ext cx="7920880" cy="971883"/>
          </a:xfrm>
          <a:prstGeom prst="rect">
            <a:avLst/>
          </a:prstGeom>
        </p:spPr>
        <p:txBody>
          <a:bodyPr anchor="ctr"/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sz="24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НОВЫЕ ТРЕБОВАНИЯ, ВНЕДРЯЕМЫЕ 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24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САНПИН </a:t>
            </a:r>
            <a:r>
              <a:rPr lang="ru-RU" sz="2400" b="1" dirty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2.3/2.4.3590-20</a:t>
            </a:r>
            <a:r>
              <a:rPr lang="ru-RU" sz="24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 </a:t>
            </a:r>
            <a:endParaRPr lang="ru-RU" sz="2400" b="1" dirty="0">
              <a:ln w="6350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Palatino Linotype" pitchFamily="18" charset="0"/>
              <a:cs typeface="Calibri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15900" y="1004888"/>
            <a:ext cx="8677275" cy="3719512"/>
          </a:xfrm>
          <a:prstGeom prst="rect">
            <a:avLst/>
          </a:prstGeom>
          <a:solidFill>
            <a:schemeClr val="bg1"/>
          </a:solidFill>
          <a:ln w="82550" cmpd="thickThin">
            <a:solidFill>
              <a:schemeClr val="accent2"/>
            </a:solidFill>
          </a:ln>
        </p:spPr>
        <p:txBody>
          <a:bodyPr/>
          <a:lstStyle/>
          <a:p>
            <a:pPr algn="just">
              <a:spcBef>
                <a:spcPts val="700"/>
              </a:spcBef>
              <a:buClr>
                <a:schemeClr val="tx1"/>
              </a:buClr>
              <a:buSzPct val="90000"/>
            </a:pPr>
            <a:r>
              <a:rPr lang="ru-RU">
                <a:solidFill>
                  <a:schemeClr val="accent1"/>
                </a:solidFill>
                <a:latin typeface="Impact" pitchFamily="34" charset="0"/>
              </a:rPr>
              <a:t>9. Требования к персоналу:</a:t>
            </a:r>
          </a:p>
          <a:p>
            <a:pPr algn="just">
              <a:buFont typeface="Wingdings" pitchFamily="2" charset="2"/>
              <a:buChar char="q"/>
            </a:pPr>
            <a:r>
              <a:rPr lang="ru-RU" sz="1600" b="1">
                <a:latin typeface="Palatino Linotype" pitchFamily="18" charset="0"/>
              </a:rPr>
              <a:t>Запрещено привлекать к изготовлению, порционированию и раздаче  блюд персонал, в должностные обязанности которого это не входит.</a:t>
            </a:r>
          </a:p>
          <a:p>
            <a:pPr algn="just">
              <a:buFont typeface="Wingdings" pitchFamily="2" charset="2"/>
              <a:buChar char="q"/>
            </a:pPr>
            <a:r>
              <a:rPr lang="ru-RU" sz="1600" b="1">
                <a:latin typeface="Palatino Linotype" pitchFamily="18" charset="0"/>
              </a:rPr>
              <a:t>При посещении туалета работники обязаны переодеваться (снимать рабочую одежду, головной убор) либо надевать сверху халаты. </a:t>
            </a:r>
          </a:p>
          <a:p>
            <a:pPr algn="just">
              <a:buFont typeface="Wingdings" pitchFamily="2" charset="2"/>
              <a:buChar char="q"/>
            </a:pPr>
            <a:r>
              <a:rPr lang="ru-RU" sz="1600" b="1">
                <a:latin typeface="Palatino Linotype" pitchFamily="18" charset="0"/>
              </a:rPr>
              <a:t>Лица, поступающие на работу в организации общественного питания, должны соответствовать требованиям, касающимся прохождения не только профессиональной гигиенической подготовки и аттестации, предварительных и периодических медицинских осмотров, но и вакцинации</a:t>
            </a:r>
            <a:r>
              <a:rPr lang="ru-RU">
                <a:latin typeface="Calibri" pitchFamily="34" charset="0"/>
              </a:rPr>
              <a:t>.</a:t>
            </a:r>
          </a:p>
          <a:p>
            <a:r>
              <a:rPr lang="ru-RU">
                <a:latin typeface="Calibri" pitchFamily="34" charset="0"/>
              </a:rPr>
              <a:t> </a:t>
            </a:r>
          </a:p>
          <a:p>
            <a:r>
              <a:rPr lang="ru-RU">
                <a:latin typeface="Calibri" pitchFamily="34" charset="0"/>
              </a:rPr>
              <a:t> </a:t>
            </a:r>
            <a:endParaRPr lang="ru-RU">
              <a:solidFill>
                <a:schemeClr val="accent1"/>
              </a:solidFill>
              <a:latin typeface="Impact" pitchFamily="34" charset="0"/>
            </a:endParaRPr>
          </a:p>
        </p:txBody>
      </p:sp>
      <p:pic>
        <p:nvPicPr>
          <p:cNvPr id="19460" name="Рисунок 1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0"/>
            <a:ext cx="1246187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53647" y="3717032"/>
            <a:ext cx="8424936" cy="885976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n w="6350">
                  <a:solidFill>
                    <a:schemeClr val="tx1"/>
                  </a:solidFill>
                </a:ln>
                <a:solidFill>
                  <a:srgbClr val="FFC000"/>
                </a:solidFill>
                <a:latin typeface="Impact" pitchFamily="34" charset="0"/>
              </a:rPr>
              <a:t>(Приказ Минздрава России от 21.03.2014 № 125н   «Об утверждении национального календаря профилактических прививок и календаря профилактических прививок по эпидемическим показаниям»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15900" y="4941888"/>
            <a:ext cx="8677275" cy="1628775"/>
          </a:xfrm>
          <a:prstGeom prst="rect">
            <a:avLst/>
          </a:prstGeom>
          <a:solidFill>
            <a:schemeClr val="bg1"/>
          </a:solidFill>
          <a:ln w="82550" cmpd="thickThin">
            <a:solidFill>
              <a:schemeClr val="accent2"/>
            </a:solidFill>
          </a:ln>
        </p:spPr>
        <p:txBody>
          <a:bodyPr/>
          <a:lstStyle/>
          <a:p>
            <a:pPr algn="just">
              <a:spcBef>
                <a:spcPts val="700"/>
              </a:spcBef>
              <a:buClr>
                <a:schemeClr val="tx1"/>
              </a:buClr>
              <a:buSzPct val="90000"/>
            </a:pPr>
            <a:r>
              <a:rPr lang="ru-RU">
                <a:solidFill>
                  <a:schemeClr val="accent1"/>
                </a:solidFill>
                <a:latin typeface="Impact" pitchFamily="34" charset="0"/>
              </a:rPr>
              <a:t>10. Обработка посуды</a:t>
            </a:r>
          </a:p>
          <a:p>
            <a:r>
              <a:rPr lang="ru-RU" sz="1600" b="1">
                <a:latin typeface="Palatino Linotype" pitchFamily="18" charset="0"/>
              </a:rPr>
              <a:t>-Мытье столовой посуды должно проводиться отдельно от кухонной посуды, подносов для посетителей;</a:t>
            </a:r>
          </a:p>
          <a:p>
            <a:r>
              <a:rPr lang="ru-RU" sz="1600" b="1">
                <a:latin typeface="Palatino Linotype" pitchFamily="18" charset="0"/>
              </a:rPr>
              <a:t>-Аппараты для автоматической выдачи пищевой продукции и аппараты по приготовлению напитков должны обрабатываться в соответствии с инструкцией изготовителя с применением моющих и дезинфицирующих средств</a:t>
            </a:r>
          </a:p>
        </p:txBody>
      </p:sp>
    </p:spTree>
  </p:cSld>
  <p:clrMapOvr>
    <a:masterClrMapping/>
  </p:clrMapOvr>
  <p:transition spd="slow">
    <p:check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>
            <a:spLocks noChangeAspect="1"/>
          </p:cNvSpPr>
          <p:nvPr/>
        </p:nvSpPr>
        <p:spPr>
          <a:xfrm>
            <a:off x="-209620" y="188640"/>
            <a:ext cx="9563235" cy="6561635"/>
          </a:xfrm>
          <a:prstGeom prst="rect">
            <a:avLst/>
          </a:prstGeom>
          <a:blipFill dpi="0" rotWithShape="1">
            <a:blip r:embed="rId2" cstate="print">
              <a:alphaModFix amt="35000"/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/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79512" y="8845"/>
            <a:ext cx="7920880" cy="971883"/>
          </a:xfrm>
          <a:prstGeom prst="rect">
            <a:avLst/>
          </a:prstGeom>
        </p:spPr>
        <p:txBody>
          <a:bodyPr anchor="ctr"/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sz="24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НОВЫЕ ТРЕБОВАНИЯ, ВНЕДРЯЕМЫЕ 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24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САНПИН </a:t>
            </a:r>
            <a:r>
              <a:rPr lang="ru-RU" sz="2400" b="1" dirty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2.3/2.4.3590-20</a:t>
            </a:r>
            <a:r>
              <a:rPr lang="ru-RU" sz="24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 </a:t>
            </a:r>
            <a:endParaRPr lang="ru-RU" sz="2400" b="1" dirty="0">
              <a:ln w="6350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Palatino Linotype" pitchFamily="18" charset="0"/>
              <a:cs typeface="Calibri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15900" y="1004888"/>
            <a:ext cx="8677275" cy="5376862"/>
          </a:xfrm>
          <a:prstGeom prst="rect">
            <a:avLst/>
          </a:prstGeom>
          <a:solidFill>
            <a:schemeClr val="bg1"/>
          </a:solidFill>
          <a:ln w="82550" cmpd="thickThin">
            <a:solidFill>
              <a:schemeClr val="accent2"/>
            </a:solidFill>
          </a:ln>
        </p:spPr>
        <p:txBody>
          <a:bodyPr/>
          <a:lstStyle/>
          <a:p>
            <a:pPr algn="just">
              <a:spcBef>
                <a:spcPts val="700"/>
              </a:spcBef>
              <a:buClr>
                <a:schemeClr val="tx1"/>
              </a:buClr>
              <a:buSzPct val="90000"/>
            </a:pPr>
            <a:r>
              <a:rPr lang="ru-RU">
                <a:solidFill>
                  <a:schemeClr val="accent1"/>
                </a:solidFill>
                <a:latin typeface="Impact" pitchFamily="34" charset="0"/>
              </a:rPr>
              <a:t>11. Требования к помещениям</a:t>
            </a:r>
          </a:p>
          <a:p>
            <a:pPr algn="just">
              <a:buFont typeface="Wingdings" pitchFamily="2" charset="2"/>
              <a:buChar char="q"/>
            </a:pPr>
            <a:r>
              <a:rPr lang="ru-RU" sz="1600" b="1">
                <a:latin typeface="Palatino Linotype" pitchFamily="18" charset="0"/>
              </a:rPr>
              <a:t>Внутренняя отделка производственных и санитарно-бытовых помещений общепита должна быть выполнена из </a:t>
            </a:r>
            <a:r>
              <a:rPr lang="ru-RU" sz="1600" i="1">
                <a:solidFill>
                  <a:schemeClr val="accent1"/>
                </a:solidFill>
                <a:latin typeface="Impact" pitchFamily="34" charset="0"/>
              </a:rPr>
              <a:t>материалов, позволяющих проводить ежедневную влажную уборку моющими и дез.средствами</a:t>
            </a:r>
            <a:r>
              <a:rPr lang="ru-RU" sz="1600" b="1" i="1">
                <a:latin typeface="Palatino Linotype" pitchFamily="18" charset="0"/>
              </a:rPr>
              <a:t> </a:t>
            </a:r>
            <a:r>
              <a:rPr lang="ru-RU" sz="1600" b="1">
                <a:latin typeface="Palatino Linotype" pitchFamily="18" charset="0"/>
              </a:rPr>
              <a:t>и не должна иметь повреждений.  </a:t>
            </a:r>
          </a:p>
          <a:p>
            <a:pPr algn="just">
              <a:buFont typeface="Wingdings" pitchFamily="2" charset="2"/>
              <a:buChar char="q"/>
            </a:pPr>
            <a:r>
              <a:rPr lang="ru-RU" sz="1600" i="1">
                <a:solidFill>
                  <a:schemeClr val="accent1"/>
                </a:solidFill>
                <a:latin typeface="Impact" pitchFamily="34" charset="0"/>
              </a:rPr>
              <a:t>Система приточно-вытяжной вентиляции</a:t>
            </a:r>
            <a:r>
              <a:rPr lang="ru-RU" sz="1600">
                <a:solidFill>
                  <a:schemeClr val="accent1"/>
                </a:solidFill>
                <a:latin typeface="Impact" pitchFamily="34" charset="0"/>
              </a:rPr>
              <a:t> </a:t>
            </a:r>
            <a:r>
              <a:rPr lang="ru-RU" sz="1600" b="1">
                <a:latin typeface="Palatino Linotype" pitchFamily="18" charset="0"/>
              </a:rPr>
              <a:t>производственных помещений </a:t>
            </a:r>
            <a:r>
              <a:rPr lang="ru-RU" sz="1600" i="1">
                <a:solidFill>
                  <a:schemeClr val="accent1"/>
                </a:solidFill>
                <a:latin typeface="Impact" pitchFamily="34" charset="0"/>
              </a:rPr>
              <a:t>должна быть оборудована отдельно</a:t>
            </a:r>
            <a:r>
              <a:rPr lang="ru-RU" sz="1600" b="1" i="1">
                <a:latin typeface="Palatino Linotype" pitchFamily="18" charset="0"/>
              </a:rPr>
              <a:t> </a:t>
            </a:r>
            <a:r>
              <a:rPr lang="ru-RU" sz="1600" b="1">
                <a:latin typeface="Palatino Linotype" pitchFamily="18" charset="0"/>
              </a:rPr>
              <a:t>от систем вентиляции помещений, не связанных с организацией питания, включая санитарно-бытовые помещения.</a:t>
            </a:r>
          </a:p>
          <a:p>
            <a:pPr algn="just">
              <a:buFont typeface="Wingdings" pitchFamily="2" charset="2"/>
              <a:buChar char="q"/>
            </a:pPr>
            <a:r>
              <a:rPr lang="ru-RU" sz="1600" b="1">
                <a:latin typeface="Palatino Linotype" pitchFamily="18" charset="0"/>
              </a:rPr>
              <a:t>Емкости с рабочими растворами дезинфицирующих, моющих средств должны быть </a:t>
            </a:r>
            <a:r>
              <a:rPr lang="ru-RU" sz="1600" i="1">
                <a:solidFill>
                  <a:schemeClr val="accent1"/>
                </a:solidFill>
                <a:latin typeface="Impact" pitchFamily="34" charset="0"/>
              </a:rPr>
              <a:t>промаркированы с указанием названия средства, его концентрации, даты приготовления, предельного срока годности</a:t>
            </a:r>
            <a:r>
              <a:rPr lang="ru-RU" sz="1600" b="1" i="1">
                <a:latin typeface="Palatino Linotype" pitchFamily="18" charset="0"/>
              </a:rPr>
              <a:t> </a:t>
            </a:r>
            <a:r>
              <a:rPr lang="ru-RU" sz="1600" b="1">
                <a:latin typeface="Palatino Linotype" pitchFamily="18" charset="0"/>
              </a:rPr>
              <a:t>(при отсутствии оригинальной маркировки на емкости со средством).</a:t>
            </a:r>
          </a:p>
          <a:p>
            <a:pPr algn="just">
              <a:buFont typeface="Wingdings" pitchFamily="2" charset="2"/>
              <a:buChar char="q"/>
            </a:pPr>
            <a:r>
              <a:rPr lang="ru-RU" sz="1600" b="1">
                <a:latin typeface="Palatino Linotype" pitchFamily="18" charset="0"/>
              </a:rPr>
              <a:t>Контроль за содержанием действующих веществ дезинфицирующих средств должен осуществляться в соответствии с программой производственного контроля.</a:t>
            </a:r>
          </a:p>
          <a:p>
            <a:pPr algn="just">
              <a:buFont typeface="Wingdings" pitchFamily="2" charset="2"/>
              <a:buChar char="q"/>
            </a:pPr>
            <a:r>
              <a:rPr lang="ru-RU" sz="1600" i="1">
                <a:solidFill>
                  <a:schemeClr val="accent1"/>
                </a:solidFill>
                <a:latin typeface="Impact" pitchFamily="34" charset="0"/>
              </a:rPr>
              <a:t>Для посетителей</a:t>
            </a:r>
            <a:r>
              <a:rPr lang="ru-RU" sz="1600">
                <a:solidFill>
                  <a:schemeClr val="accent1"/>
                </a:solidFill>
                <a:latin typeface="Impact" pitchFamily="34" charset="0"/>
              </a:rPr>
              <a:t> </a:t>
            </a:r>
            <a:r>
              <a:rPr lang="ru-RU" sz="1600" b="1">
                <a:latin typeface="Palatino Linotype" pitchFamily="18" charset="0"/>
              </a:rPr>
              <a:t>и </a:t>
            </a:r>
            <a:r>
              <a:rPr lang="ru-RU" sz="1600" i="1">
                <a:solidFill>
                  <a:schemeClr val="accent1"/>
                </a:solidFill>
                <a:latin typeface="Impact" pitchFamily="34" charset="0"/>
              </a:rPr>
              <a:t>работников</a:t>
            </a:r>
            <a:r>
              <a:rPr lang="ru-RU" sz="1600" b="1" i="1">
                <a:latin typeface="Palatino Linotype" pitchFamily="18" charset="0"/>
              </a:rPr>
              <a:t> </a:t>
            </a:r>
            <a:r>
              <a:rPr lang="ru-RU" sz="1600" i="1">
                <a:solidFill>
                  <a:schemeClr val="accent1"/>
                </a:solidFill>
                <a:latin typeface="Impact" pitchFamily="34" charset="0"/>
              </a:rPr>
              <a:t>предприятий</a:t>
            </a:r>
            <a:r>
              <a:rPr lang="ru-RU" sz="1600" b="1" i="1">
                <a:latin typeface="Palatino Linotype" pitchFamily="18" charset="0"/>
              </a:rPr>
              <a:t> </a:t>
            </a:r>
            <a:r>
              <a:rPr lang="ru-RU" sz="1600" b="1">
                <a:latin typeface="Palatino Linotype" pitchFamily="18" charset="0"/>
              </a:rPr>
              <a:t>общественного питания должны быть оборудованы </a:t>
            </a:r>
            <a:r>
              <a:rPr lang="ru-RU" sz="1600" i="1">
                <a:solidFill>
                  <a:schemeClr val="accent1"/>
                </a:solidFill>
                <a:latin typeface="Impact" pitchFamily="34" charset="0"/>
              </a:rPr>
              <a:t>отдельные туалеты с раковинами для мытья рук.</a:t>
            </a:r>
            <a:endParaRPr lang="ru-RU" sz="1600" b="1" i="1">
              <a:latin typeface="Palatino Linotype" pitchFamily="18" charset="0"/>
            </a:endParaRPr>
          </a:p>
          <a:p>
            <a:pPr algn="just">
              <a:buFont typeface="Wingdings" pitchFamily="2" charset="2"/>
              <a:buChar char="q"/>
            </a:pPr>
            <a:r>
              <a:rPr lang="ru-RU" sz="1600" b="1">
                <a:latin typeface="Palatino Linotype" pitchFamily="18" charset="0"/>
              </a:rPr>
              <a:t>Для предприятий общепита, имеющих </a:t>
            </a:r>
            <a:r>
              <a:rPr lang="ru-RU" sz="1600" i="1">
                <a:solidFill>
                  <a:schemeClr val="accent1"/>
                </a:solidFill>
                <a:latin typeface="Impact" pitchFamily="34" charset="0"/>
              </a:rPr>
              <a:t>менее 25 посадочных мест</a:t>
            </a:r>
            <a:r>
              <a:rPr lang="ru-RU" sz="1600" b="1">
                <a:latin typeface="Palatino Linotype" pitchFamily="18" charset="0"/>
              </a:rPr>
              <a:t>, допускается </a:t>
            </a:r>
            <a:r>
              <a:rPr lang="ru-RU" sz="1600">
                <a:solidFill>
                  <a:schemeClr val="accent1"/>
                </a:solidFill>
                <a:latin typeface="Impact" pitchFamily="34" charset="0"/>
              </a:rPr>
              <a:t>наличие одного туалета </a:t>
            </a:r>
            <a:r>
              <a:rPr lang="ru-RU" sz="1600" b="1">
                <a:latin typeface="Palatino Linotype" pitchFamily="18" charset="0"/>
              </a:rPr>
              <a:t>для посетителей и персонала с входом</a:t>
            </a:r>
            <a:r>
              <a:rPr lang="ru-RU" sz="1600" b="1" i="1">
                <a:latin typeface="Palatino Linotype" pitchFamily="18" charset="0"/>
              </a:rPr>
              <a:t>, </a:t>
            </a:r>
            <a:r>
              <a:rPr lang="ru-RU" sz="1600" i="1">
                <a:solidFill>
                  <a:schemeClr val="accent1"/>
                </a:solidFill>
                <a:latin typeface="Impact" pitchFamily="34" charset="0"/>
              </a:rPr>
              <a:t>изолированным от производственных и складских помещений</a:t>
            </a:r>
            <a:r>
              <a:rPr lang="ru-RU" sz="1600">
                <a:solidFill>
                  <a:schemeClr val="accent1"/>
                </a:solidFill>
                <a:latin typeface="Impact" pitchFamily="34" charset="0"/>
              </a:rPr>
              <a:t>. </a:t>
            </a:r>
            <a:endParaRPr lang="ru-RU" sz="1600" b="1">
              <a:latin typeface="Palatino Linotype" pitchFamily="18" charset="0"/>
            </a:endParaRPr>
          </a:p>
        </p:txBody>
      </p:sp>
      <p:pic>
        <p:nvPicPr>
          <p:cNvPr id="20484" name="Рисунок 1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0"/>
            <a:ext cx="1246187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heck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>
            <a:spLocks noChangeAspect="1"/>
          </p:cNvSpPr>
          <p:nvPr/>
        </p:nvSpPr>
        <p:spPr>
          <a:xfrm>
            <a:off x="-209618" y="8845"/>
            <a:ext cx="9563235" cy="6561635"/>
          </a:xfrm>
          <a:prstGeom prst="rect">
            <a:avLst/>
          </a:prstGeom>
          <a:blipFill dpi="0" rotWithShape="1">
            <a:blip r:embed="rId2" cstate="print">
              <a:alphaModFix amt="35000"/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/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8845"/>
            <a:ext cx="7920880" cy="1259572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ЧТО ЗАПРЕЩЕНО В ОРГАНИЗАЦИЯХ ОБЩЕСТВЕННОГО ПИТАНИЯ?</a:t>
            </a:r>
            <a:endParaRPr lang="ru-RU" sz="2400" b="1" dirty="0">
              <a:ln w="6350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Palatino Linotype" pitchFamily="18" charset="0"/>
              <a:cs typeface="Calibri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1556792"/>
            <a:ext cx="4248472" cy="5301208"/>
          </a:xfrm>
          <a:solidFill>
            <a:schemeClr val="bg1"/>
          </a:solidFill>
          <a:ln/>
          <a:effectLst>
            <a:softEdge rad="63500"/>
          </a:effectLst>
        </p:spPr>
        <p:txBody>
          <a:bodyPr>
            <a:normAutofit fontScale="62500" lnSpcReduction="20000"/>
          </a:bodyPr>
          <a:lstStyle/>
          <a:p>
            <a:pPr marL="285750" indent="-285750" algn="just" fontAlgn="auto">
              <a:spcAft>
                <a:spcPts val="0"/>
              </a:spcAft>
              <a:buClrTx/>
              <a:buSzPct val="100000"/>
              <a:buFont typeface="Wingdings" pitchFamily="2" charset="2"/>
              <a:buChar char="q"/>
              <a:defRPr/>
            </a:pPr>
            <a:r>
              <a:rPr lang="ru-RU" sz="2600" b="1" dirty="0">
                <a:latin typeface="Palatino Linotype" panose="02040502050505030304" pitchFamily="18" charset="0"/>
              </a:rPr>
              <a:t>проживание физических лиц,</a:t>
            </a:r>
          </a:p>
          <a:p>
            <a:pPr marL="285750" indent="-285750" algn="just" fontAlgn="auto">
              <a:spcAft>
                <a:spcPts val="0"/>
              </a:spcAft>
              <a:buClrTx/>
              <a:buSzPct val="100000"/>
              <a:buFont typeface="Wingdings" pitchFamily="2" charset="2"/>
              <a:buChar char="q"/>
              <a:defRPr/>
            </a:pPr>
            <a:r>
              <a:rPr lang="ru-RU" sz="2600" b="1" dirty="0">
                <a:latin typeface="Palatino Linotype" panose="02040502050505030304" pitchFamily="18" charset="0"/>
              </a:rPr>
              <a:t>хранение личных вещей и комнатных растений в производственных </a:t>
            </a:r>
            <a:r>
              <a:rPr lang="ru-RU" sz="2600" b="1" dirty="0" smtClean="0">
                <a:latin typeface="Palatino Linotype" panose="02040502050505030304" pitchFamily="18" charset="0"/>
              </a:rPr>
              <a:t>помещениях</a:t>
            </a:r>
            <a:endParaRPr lang="ru-RU" sz="2600" b="1" dirty="0">
              <a:latin typeface="Palatino Linotype" panose="02040502050505030304" pitchFamily="18" charset="0"/>
            </a:endParaRPr>
          </a:p>
          <a:p>
            <a:pPr marL="285750" indent="-285750" algn="just" fontAlgn="auto">
              <a:spcAft>
                <a:spcPts val="0"/>
              </a:spcAft>
              <a:buClrTx/>
              <a:buSzPct val="100000"/>
              <a:buFont typeface="Wingdings" pitchFamily="2" charset="2"/>
              <a:buChar char="q"/>
              <a:defRPr/>
            </a:pPr>
            <a:r>
              <a:rPr lang="ru-RU" sz="2600" b="1" dirty="0">
                <a:latin typeface="Palatino Linotype" panose="02040502050505030304" pitchFamily="18" charset="0"/>
              </a:rPr>
              <a:t>нахождение на раздаче более 3 часов с момента изготовления готовых блюд, требующих разогревания перед </a:t>
            </a:r>
            <a:r>
              <a:rPr lang="ru-RU" sz="2600" b="1" dirty="0" smtClean="0">
                <a:latin typeface="Palatino Linotype" panose="02040502050505030304" pitchFamily="18" charset="0"/>
              </a:rPr>
              <a:t>употреблением</a:t>
            </a:r>
            <a:endParaRPr lang="ru-RU" sz="2600" b="1" dirty="0">
              <a:latin typeface="Palatino Linotype" panose="02040502050505030304" pitchFamily="18" charset="0"/>
            </a:endParaRPr>
          </a:p>
          <a:p>
            <a:pPr marL="285750" indent="-285750" algn="just" fontAlgn="auto">
              <a:spcAft>
                <a:spcPts val="0"/>
              </a:spcAft>
              <a:buClrTx/>
              <a:buSzPct val="100000"/>
              <a:buFont typeface="Wingdings" pitchFamily="2" charset="2"/>
              <a:buChar char="q"/>
              <a:defRPr/>
            </a:pPr>
            <a:r>
              <a:rPr lang="ru-RU" sz="2600" b="1" dirty="0">
                <a:latin typeface="Palatino Linotype" panose="02040502050505030304" pitchFamily="18" charset="0"/>
              </a:rPr>
              <a:t>размещение на раздаче для реализации холодных блюд, кондитерских изделий и напитков вне охлаждаемой витрины (холодильного оборудования) и реализация с нарушением установленных сроков годности и условий хранения, обеспечивающих качество и безопасность </a:t>
            </a:r>
            <a:r>
              <a:rPr lang="ru-RU" sz="2600" b="1" dirty="0" smtClean="0">
                <a:latin typeface="Palatino Linotype" panose="02040502050505030304" pitchFamily="18" charset="0"/>
              </a:rPr>
              <a:t>продукции</a:t>
            </a:r>
          </a:p>
          <a:p>
            <a:pPr marL="285750" indent="-285750" algn="just" fontAlgn="auto">
              <a:spcAft>
                <a:spcPts val="0"/>
              </a:spcAft>
              <a:buClrTx/>
              <a:buSzPct val="100000"/>
              <a:buFont typeface="Wingdings" pitchFamily="2" charset="2"/>
              <a:buChar char="q"/>
              <a:defRPr/>
            </a:pPr>
            <a:r>
              <a:rPr lang="ru-RU" sz="2600" b="1" dirty="0">
                <a:latin typeface="Palatino Linotype" panose="02040502050505030304" pitchFamily="18" charset="0"/>
              </a:rPr>
              <a:t>заправка соусами (за исключением растительных масел) салатной продукции, иных блюд, предназначенных для реализации вне организации общественного питания</a:t>
            </a:r>
          </a:p>
          <a:p>
            <a:pPr marL="0" indent="0" algn="just" fontAlgn="auto">
              <a:spcAft>
                <a:spcPts val="0"/>
              </a:spcAft>
              <a:buClrTx/>
              <a:buSzPct val="100000"/>
              <a:buFont typeface="Wingdings"/>
              <a:buNone/>
              <a:defRPr/>
            </a:pPr>
            <a:endParaRPr lang="ru-RU" sz="2600" b="1" dirty="0">
              <a:latin typeface="Palatino Linotype" panose="02040502050505030304" pitchFamily="18" charset="0"/>
            </a:endParaRPr>
          </a:p>
        </p:txBody>
      </p:sp>
      <p:pic>
        <p:nvPicPr>
          <p:cNvPr id="21510" name="Рисунок 1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0"/>
            <a:ext cx="1246187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4716016" y="1556792"/>
            <a:ext cx="4248472" cy="530120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/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 fontAlgn="auto"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q"/>
              <a:defRPr/>
            </a:pPr>
            <a:r>
              <a:rPr lang="ru-RU" sz="1600" b="1" dirty="0">
                <a:latin typeface="Palatino Linotype" panose="02040502050505030304" pitchFamily="18" charset="0"/>
              </a:rPr>
              <a:t>реализация на следующий день готовых блюд</a:t>
            </a:r>
          </a:p>
          <a:p>
            <a:pPr marL="285750" indent="-285750" algn="just" fontAlgn="auto"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q"/>
              <a:defRPr/>
            </a:pPr>
            <a:r>
              <a:rPr lang="ru-RU" sz="1600" b="1" dirty="0">
                <a:latin typeface="Palatino Linotype" panose="02040502050505030304" pitchFamily="18" charset="0"/>
              </a:rPr>
              <a:t>замораживание нереализованных готовых блюд для последующей реализации в другие дни</a:t>
            </a:r>
          </a:p>
          <a:p>
            <a:pPr marL="285750" indent="-285750" algn="just" fontAlgn="auto"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q"/>
              <a:defRPr/>
            </a:pPr>
            <a:r>
              <a:rPr lang="ru-RU" sz="1600" b="1" dirty="0">
                <a:latin typeface="Palatino Linotype" panose="02040502050505030304" pitchFamily="18" charset="0"/>
              </a:rPr>
              <a:t>хранение и изготовление продукции во время проведения мероприятий по дератизации и дезинсекции в производственных помещениях предприятия </a:t>
            </a:r>
          </a:p>
          <a:p>
            <a:pPr marL="285750" indent="-285750" algn="just" fontAlgn="auto"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q"/>
              <a:defRPr/>
            </a:pPr>
            <a:r>
              <a:rPr lang="ru-RU" sz="1600" b="1" dirty="0">
                <a:latin typeface="Palatino Linotype" panose="02040502050505030304" pitchFamily="18" charset="0"/>
              </a:rPr>
              <a:t>проведение дератизации и дезинсекции распыляемыми и рассыпаемыми токсичными химическими веществами в присутствии посетителей и </a:t>
            </a:r>
            <a:r>
              <a:rPr lang="ru-RU" sz="1600" b="1" dirty="0" smtClean="0">
                <a:latin typeface="Palatino Linotype" panose="02040502050505030304" pitchFamily="18" charset="0"/>
              </a:rPr>
              <a:t>персонала</a:t>
            </a:r>
            <a:endParaRPr lang="ru-RU" sz="1600" b="1" dirty="0">
              <a:latin typeface="Palatino Linotype" panose="02040502050505030304" pitchFamily="18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4572000" y="1628775"/>
            <a:ext cx="0" cy="5113338"/>
          </a:xfrm>
          <a:prstGeom prst="line">
            <a:avLst/>
          </a:prstGeom>
          <a:ln w="444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heck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>
            <a:spLocks noChangeAspect="1"/>
          </p:cNvSpPr>
          <p:nvPr/>
        </p:nvSpPr>
        <p:spPr>
          <a:xfrm>
            <a:off x="-209618" y="8845"/>
            <a:ext cx="9563235" cy="6561635"/>
          </a:xfrm>
          <a:prstGeom prst="rect">
            <a:avLst/>
          </a:prstGeom>
          <a:blipFill dpi="0" rotWithShape="1">
            <a:blip r:embed="rId2" cstate="print">
              <a:alphaModFix amt="35000"/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/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7920880" cy="126876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СП 2.3.6.3668-20 «САНИТАРНО-ЭПИДЕМИОЛОГИЧЕСКИЕ ТРЕБОВАНИЯ К УСЛОВИЯМ ДЕЯТЕЛЬНОСТИ ТОРГОВЫХ ОБЪЕКТОВ И РЫНКОВ, РЕАЛИЗУЮЩИХ ПИЩЕВУЮ ПРОДУКЦИЮ»</a:t>
            </a:r>
            <a:endParaRPr lang="ru-RU" sz="2000" b="1" dirty="0">
              <a:ln w="6350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Palatino Linotype" pitchFamily="18" charset="0"/>
              <a:cs typeface="Calibri" pitchFamily="34" charset="0"/>
            </a:endParaRPr>
          </a:p>
        </p:txBody>
      </p:sp>
      <p:pic>
        <p:nvPicPr>
          <p:cNvPr id="22531" name="Рисунок 1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0"/>
            <a:ext cx="1246187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3682628" y="1628800"/>
            <a:ext cx="5240167" cy="1200329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>
            <a:spAutoFit/>
          </a:bodyPr>
          <a:lstStyle/>
          <a:p>
            <a:pPr marL="14288" algn="just" fontAlgn="auto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90000"/>
              <a:defRPr/>
            </a:pPr>
            <a:r>
              <a:rPr lang="ru-RU" sz="1600" dirty="0">
                <a:solidFill>
                  <a:schemeClr val="accent1"/>
                </a:solidFill>
                <a:latin typeface="Impact" panose="020B0806030902050204" pitchFamily="34" charset="0"/>
              </a:rPr>
              <a:t>Новые санитарные правила вводятся сроком на 6 лет </a:t>
            </a:r>
          </a:p>
          <a:p>
            <a:pPr marL="14288" algn="just" fontAlgn="auto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90000"/>
              <a:defRPr/>
            </a:pPr>
            <a:r>
              <a:rPr lang="ru-RU" sz="1400" dirty="0">
                <a:latin typeface="Impact" panose="020B0806030902050204" pitchFamily="34" charset="0"/>
              </a:rPr>
              <a:t>и отменяют действие СП 2.3.6.1066-01 «Санитарно-эпидемиологические требования к организациям торговли и обороту в них продовольственного сырья и пищевых продуктов»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rcRect l="1912" t="1722" r="2156" b="1770"/>
          <a:stretch/>
        </p:blipFill>
        <p:spPr bwMode="auto">
          <a:xfrm>
            <a:off x="0" y="1556984"/>
            <a:ext cx="3640389" cy="522863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/>
            <a:ext uri="{91240B29-F687-4F45-9708-019B960494DF}"/>
          </a:extLst>
        </p:spPr>
      </p:pic>
      <p:cxnSp>
        <p:nvCxnSpPr>
          <p:cNvPr id="12" name="Прямая соединительная линия 11"/>
          <p:cNvCxnSpPr/>
          <p:nvPr/>
        </p:nvCxnSpPr>
        <p:spPr>
          <a:xfrm>
            <a:off x="3722688" y="2819400"/>
            <a:ext cx="5256212" cy="9525"/>
          </a:xfrm>
          <a:prstGeom prst="line">
            <a:avLst/>
          </a:prstGeom>
          <a:ln w="571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3722688" y="1611313"/>
            <a:ext cx="5240337" cy="0"/>
          </a:xfrm>
          <a:prstGeom prst="line">
            <a:avLst/>
          </a:prstGeom>
          <a:ln w="571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8931275" y="1731963"/>
            <a:ext cx="14288" cy="1096962"/>
          </a:xfrm>
          <a:prstGeom prst="line">
            <a:avLst/>
          </a:prstGeom>
          <a:ln w="571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3683000" y="1722438"/>
            <a:ext cx="0" cy="1096962"/>
          </a:xfrm>
          <a:prstGeom prst="line">
            <a:avLst/>
          </a:prstGeom>
          <a:ln w="571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20"/>
          <p:cNvSpPr/>
          <p:nvPr/>
        </p:nvSpPr>
        <p:spPr>
          <a:xfrm>
            <a:off x="3683000" y="3019425"/>
            <a:ext cx="5280025" cy="54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По новым правилам организации и предприниматели обязаны: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3683000" y="3560763"/>
            <a:ext cx="5280025" cy="310832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ru-RU" sz="1400" dirty="0">
                <a:latin typeface="Impact" panose="020B0806030902050204" pitchFamily="34" charset="0"/>
              </a:rPr>
              <a:t>над торговыми местами открытой торговой зоны рынка устанавливать навесы для защиты продуктов от атмосферных осадков и прямых солнечных лучей;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ru-RU" sz="1400" dirty="0">
                <a:latin typeface="Impact" panose="020B0806030902050204" pitchFamily="34" charset="0"/>
              </a:rPr>
              <a:t>в магазинах, использующих контейнеры, тележки и корзины для самообслуживания покупателей, создать условия для их обработки и хранения отдельно от торгового оборудования и инвентаря;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ru-RU" sz="1400" dirty="0">
                <a:latin typeface="Impact" panose="020B0806030902050204" pitchFamily="34" charset="0"/>
              </a:rPr>
              <a:t>размещать нестационарные торговые объекты в местах, имеющих туалет на расстоянии не более 100 метров;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ru-RU" sz="1400" dirty="0">
                <a:latin typeface="Impact" panose="020B0806030902050204" pitchFamily="34" charset="0"/>
              </a:rPr>
              <a:t>обеспечить наличие раковины для мытья рук в торговых палатках и киосках. В нестационарных торговых объектах, реализующих непродовольственные товары и упакованную нескоропортящуюся пищевую продукцию могут использоваться кожные антисептики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>
            <a:spLocks noChangeAspect="1"/>
          </p:cNvSpPr>
          <p:nvPr/>
        </p:nvSpPr>
        <p:spPr>
          <a:xfrm>
            <a:off x="-209618" y="0"/>
            <a:ext cx="9563235" cy="6561635"/>
          </a:xfrm>
          <a:prstGeom prst="rect">
            <a:avLst/>
          </a:prstGeom>
          <a:blipFill dpi="0" rotWithShape="1">
            <a:blip r:embed="rId2" cstate="print">
              <a:alphaModFix amt="35000"/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/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7920880" cy="126876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СП 2.3.6.3668-20 «САНИТАРНО-ЭПИДЕМИОЛОГИЧЕСКИЕ ТРЕБОВАНИЯ К УСЛОВИЯМ ДЕЯТЕЛЬНОСТИ ТОРГОВЫХ ОБЪЕКТОВ И РЫНКОВ, РЕАЛИЗУЮЩИХ ПИЩЕВУЮ ПРОДУКЦИЮ»</a:t>
            </a:r>
            <a:endParaRPr lang="ru-RU" sz="2000" b="1" dirty="0">
              <a:ln w="6350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Palatino Linotype" pitchFamily="18" charset="0"/>
              <a:cs typeface="Calibri" pitchFamily="34" charset="0"/>
            </a:endParaRPr>
          </a:p>
        </p:txBody>
      </p:sp>
      <p:pic>
        <p:nvPicPr>
          <p:cNvPr id="23555" name="Рисунок 1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0"/>
            <a:ext cx="1246187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Прямоугольник 20"/>
          <p:cNvSpPr/>
          <p:nvPr/>
        </p:nvSpPr>
        <p:spPr>
          <a:xfrm>
            <a:off x="265113" y="1773238"/>
            <a:ext cx="8496300" cy="57626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п 7.2. В организацию должна приниматься пищевая продукция, сопровождаемая товаросопроводительной документацией, обеспечивающей ее </a:t>
            </a:r>
            <a:r>
              <a:rPr 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прослеживаемость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81013" y="2349500"/>
            <a:ext cx="8569325" cy="1568450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indent="446088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err="1">
                <a:latin typeface="Palatino Linotype" panose="02040502050505030304" pitchFamily="18" charset="0"/>
              </a:rPr>
              <a:t>Прослеживаемость</a:t>
            </a:r>
            <a:r>
              <a:rPr lang="ru-RU" sz="1600" b="1" dirty="0">
                <a:latin typeface="Palatino Linotype" panose="02040502050505030304" pitchFamily="18" charset="0"/>
              </a:rPr>
              <a:t> пищевой продукции (ТР ТС 021/2011) - возможность </a:t>
            </a:r>
            <a:r>
              <a:rPr lang="ru-RU" sz="1600" b="1" dirty="0" err="1">
                <a:latin typeface="Palatino Linotype" panose="02040502050505030304" pitchFamily="18" charset="0"/>
              </a:rPr>
              <a:t>документарно</a:t>
            </a:r>
            <a:r>
              <a:rPr lang="ru-RU" sz="1600" b="1" dirty="0">
                <a:latin typeface="Palatino Linotype" panose="02040502050505030304" pitchFamily="18" charset="0"/>
              </a:rPr>
              <a:t> (на бумажных и (или) электронных носителях) установить изготовителя и последующих собственников находящейся в обращении пищевой продукции, кроме конечного потребителя, а также место происхождения (производства, изготовления) пищевой продукции и (или) продовольственного (пищевого) сырья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38125" y="4287838"/>
            <a:ext cx="8510588" cy="4318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п 7.4. Для пищевой продукции, не упакованной в потребительскую упаковку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68313" y="4724400"/>
            <a:ext cx="8567737" cy="132397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indent="446088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Palatino Linotype" panose="02040502050505030304" pitchFamily="18" charset="0"/>
              </a:rPr>
              <a:t>Этикетки (ярлыки) от транспортной упаковки пищевой продукции поставщика или листок-вкладыш, помещаемый в каждую транспортную упаковку или прилагаемый к каждой транспортной упаковке, или нанесенная непосредственно на транспортную упаковку маркировка должны сохраняться до момента реализации пищевой продукции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spect="1"/>
          </p:cNvSpPr>
          <p:nvPr/>
        </p:nvSpPr>
        <p:spPr>
          <a:xfrm>
            <a:off x="-209618" y="0"/>
            <a:ext cx="9563235" cy="6561635"/>
          </a:xfrm>
          <a:prstGeom prst="rect">
            <a:avLst/>
          </a:prstGeom>
          <a:blipFill dpi="0" rotWithShape="1">
            <a:blip r:embed="rId2" cstate="print">
              <a:alphaModFix amt="35000"/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/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62202" y="4235604"/>
            <a:ext cx="8581596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n w="6350">
                  <a:solidFill>
                    <a:schemeClr val="tx1"/>
                  </a:solidFill>
                </a:ln>
                <a:solidFill>
                  <a:srgbClr val="FFC000"/>
                </a:solidFill>
                <a:latin typeface="Impact" pitchFamily="34" charset="0"/>
              </a:rPr>
              <a:t>Пищевая продукция, не соответствующая требованиям технических регламентов, в том числе пищевая продукция с истекшими сроками годности, должна быть изъята из торгового зала и размещена отдельно от пищевой продукции, предназначенной для реализации потребителю</a:t>
            </a:r>
          </a:p>
        </p:txBody>
      </p:sp>
      <p:pic>
        <p:nvPicPr>
          <p:cNvPr id="24579" name="Рисунок 1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07338" y="0"/>
            <a:ext cx="1247775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79512" y="0"/>
            <a:ext cx="7920880" cy="1268760"/>
          </a:xfrm>
          <a:prstGeom prst="rect">
            <a:avLst/>
          </a:prstGeom>
        </p:spPr>
        <p:txBody>
          <a:bodyPr anchor="ctr"/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sz="20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СП 2.3.6.3668-20 «САНИТАРНО-ЭПИДЕМИОЛОГИЧЕСКИЕ ТРЕБОВАНИЯ К УСЛОВИЯМ ДЕЯТЕЛЬНОСТИ ТОРГОВЫХ ОБЪЕКТОВ И РЫНКОВ, РЕАЛИЗУЮЩИХ ПИЩЕВУЮ ПРОДУКЦИЮ»</a:t>
            </a:r>
            <a:endParaRPr lang="ru-RU" sz="2000" b="1" dirty="0">
              <a:ln w="6350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Palatino Linotype" pitchFamily="18" charset="0"/>
              <a:cs typeface="Calibri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61938" y="1858963"/>
            <a:ext cx="8582025" cy="57626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/>
            <a:r>
              <a:rPr lang="ru-RU" sz="16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Impact" pitchFamily="34" charset="0"/>
              </a:rPr>
              <a:t>п. 7.7. Допускается хранение продовольственного (пищевого) сырья и полуфабрикатов промышленного изготовления совместно с готовой пищевой продукцией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90538" y="2435225"/>
            <a:ext cx="8569325" cy="159702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indent="446088" algn="just"/>
            <a:r>
              <a:rPr lang="ru-RU" sz="1600" i="1">
                <a:solidFill>
                  <a:schemeClr val="accent1"/>
                </a:solidFill>
                <a:latin typeface="Impact" pitchFamily="34" charset="0"/>
              </a:rPr>
              <a:t>при условии</a:t>
            </a:r>
            <a:r>
              <a:rPr lang="ru-RU" sz="1600" b="1">
                <a:latin typeface="Palatino Linotype" pitchFamily="18" charset="0"/>
              </a:rPr>
              <a:t>, что такое сырье, полуфабрикаты и готовая пищевая продукция упакованы промышленным способом, исключающим их соприкосновение, перекрестное загрязнение и (или) изменение органолептических свойств, а также при условии, что они имеют одинаковые температурно-влажностные параметры хранения при соблюдении условий хранения пищевой продукции, установленных изготовителем</a:t>
            </a:r>
          </a:p>
        </p:txBody>
      </p:sp>
    </p:spTree>
  </p:cSld>
  <p:clrMapOvr>
    <a:masterClrMapping/>
  </p:clrMapOvr>
  <p:transition spd="slow">
    <p:checke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>
            <a:spLocks noChangeAspect="1"/>
          </p:cNvSpPr>
          <p:nvPr/>
        </p:nvSpPr>
        <p:spPr>
          <a:xfrm>
            <a:off x="-209618" y="0"/>
            <a:ext cx="9563235" cy="6561635"/>
          </a:xfrm>
          <a:prstGeom prst="rect">
            <a:avLst/>
          </a:prstGeom>
          <a:blipFill dpi="0" rotWithShape="1">
            <a:blip r:embed="rId2" cstate="print">
              <a:alphaModFix amt="35000"/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/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7920880" cy="126876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Palatino Linotype" pitchFamily="18" charset="0"/>
                <a:cs typeface="Calibri" pitchFamily="34" charset="0"/>
              </a:rPr>
              <a:t>СП 2.3.6.3668-20 «САНИТАРНО-ЭПИДЕМИОЛОГИЧЕСКИЕ ТРЕБОВАНИЯ К УСЛОВИЯМ ДЕЯТЕЛЬНОСТИ ТОРГОВЫХ ОБЪЕКТОВ И РЫНКОВ, РЕАЛИЗУЮЩИХ ПИЩЕВУЮ ПРОДУКЦИЮ»</a:t>
            </a:r>
            <a:endParaRPr lang="ru-RU" sz="2000" b="1" dirty="0">
              <a:ln w="6350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Palatino Linotype" pitchFamily="18" charset="0"/>
              <a:cs typeface="Calibri" pitchFamily="34" charset="0"/>
            </a:endParaRPr>
          </a:p>
        </p:txBody>
      </p:sp>
      <p:pic>
        <p:nvPicPr>
          <p:cNvPr id="25603" name="Рисунок 1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0"/>
            <a:ext cx="1246187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Прямоугольник 20"/>
          <p:cNvSpPr/>
          <p:nvPr/>
        </p:nvSpPr>
        <p:spPr>
          <a:xfrm>
            <a:off x="238125" y="1628775"/>
            <a:ext cx="8582025" cy="720725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п 8.4. Реализация пищевой продукции, не упакованной производителем, непосредственно употребляемой в пищу без какой-либо предварительной обработки (мытье, термическая обработка)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468313" y="2349500"/>
            <a:ext cx="8567737" cy="107632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indent="446088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Palatino Linotype" panose="02040502050505030304" pitchFamily="18" charset="0"/>
              </a:rPr>
              <a:t>Должна осуществляться в потребительской упаковке, за исключением случаев реализации пищевой продукции через торговые аппараты и (или) дозирующие устройства, исключающие непосредственный контакт потребителя с продукцией до осуществления фасовки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38125" y="3573463"/>
            <a:ext cx="8582025" cy="100806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п 8.6. Допускается реализовывать вразвес пищевую продукцию, поступившую от производителей в потребительской упаковке или транспортной таре, при условии наличия раковин для мытья используемого торгового инвентаря и мытья рук, а также с учетом соблюдения требований к информации о сроках годности и  условиях  хранения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76250" y="4581525"/>
            <a:ext cx="8569325" cy="218757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indent="446088" algn="just"/>
            <a:r>
              <a:rPr lang="ru-RU" sz="1500" b="1">
                <a:latin typeface="Palatino Linotype" pitchFamily="18" charset="0"/>
              </a:rPr>
              <a:t>Согласно ТР ТС 022/2011 Сведения о товаре, фасование которого осуществляется организациями розничной торговли </a:t>
            </a:r>
            <a:r>
              <a:rPr lang="ru-RU" sz="1500">
                <a:solidFill>
                  <a:schemeClr val="accent1"/>
                </a:solidFill>
                <a:latin typeface="Impact" pitchFamily="34" charset="0"/>
              </a:rPr>
              <a:t>в присутствии потребителя,</a:t>
            </a:r>
            <a:r>
              <a:rPr lang="ru-RU" sz="1500" b="1">
                <a:latin typeface="Palatino Linotype" pitchFamily="18" charset="0"/>
              </a:rPr>
              <a:t> доводятся до потребителя любым способом, обеспечивающим возможность обоснованного выбора этой пищевой продукции</a:t>
            </a:r>
          </a:p>
          <a:p>
            <a:pPr indent="446088" algn="just"/>
            <a:r>
              <a:rPr lang="ru-RU" sz="1500" b="1">
                <a:latin typeface="Palatino Linotype" pitchFamily="18" charset="0"/>
              </a:rPr>
              <a:t>При фасовании пищевой продукции организациями торговли </a:t>
            </a:r>
            <a:r>
              <a:rPr lang="ru-RU" sz="1500" i="1">
                <a:solidFill>
                  <a:schemeClr val="accent1"/>
                </a:solidFill>
                <a:latin typeface="Impact" pitchFamily="34" charset="0"/>
              </a:rPr>
              <a:t>в отсутствии потребителя</a:t>
            </a:r>
            <a:r>
              <a:rPr lang="ru-RU" sz="1500" b="1">
                <a:latin typeface="Palatino Linotype" pitchFamily="18" charset="0"/>
              </a:rPr>
              <a:t> на упаковке или этикетке должны быть указаны наименование продукции, дата ее изготовления, срок ее годности и условия хранения. Иные сведения доводятся до потребителя любым способом, обеспечивающим возможность обоснованного выбора этой пищевой продукции.</a:t>
            </a:r>
            <a:r>
              <a:rPr lang="ru-RU" sz="1500">
                <a:latin typeface="Palatino Linotype" pitchFamily="18" charset="0"/>
              </a:rPr>
              <a:t> 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spect="1"/>
          </p:cNvSpPr>
          <p:nvPr/>
        </p:nvSpPr>
        <p:spPr>
          <a:xfrm>
            <a:off x="-209618" y="8845"/>
            <a:ext cx="9563235" cy="6561635"/>
          </a:xfrm>
          <a:prstGeom prst="rect">
            <a:avLst/>
          </a:prstGeom>
          <a:blipFill dpi="0" rotWithShape="1">
            <a:blip r:embed="rId2" cstate="print">
              <a:alphaModFix amt="50000"/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/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626" name="Номер слайда 4"/>
          <p:cNvSpPr txBox="1">
            <a:spLocks/>
          </p:cNvSpPr>
          <p:nvPr/>
        </p:nvSpPr>
        <p:spPr bwMode="auto">
          <a:xfrm>
            <a:off x="8610600" y="6611938"/>
            <a:ext cx="5334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83F457B9-973B-470A-AAE4-AECFF028D4CB}" type="slidenum">
              <a:rPr lang="ru-RU" sz="1200" b="1">
                <a:latin typeface="Trebuchet MS" pitchFamily="34" charset="0"/>
              </a:rPr>
              <a:pPr algn="r"/>
              <a:t>14</a:t>
            </a:fld>
            <a:endParaRPr lang="ru-RU" sz="1200" b="1">
              <a:latin typeface="Trebuchet MS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2167404"/>
            <a:ext cx="9144000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6350" cmpd="sng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Calibri" pitchFamily="34" charset="0"/>
              </a:rPr>
              <a:t>БЛАГОДАРЮ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6350" cmpd="sng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Calibri" pitchFamily="34" charset="0"/>
              </a:rPr>
              <a:t>ЗА ВНИМАНИЕ!</a:t>
            </a:r>
            <a:endParaRPr lang="ru-RU" sz="6000" b="1" dirty="0">
              <a:ln w="6350" cmpd="sng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NewsPrint">
    <a:dk1>
      <a:sysClr val="windowText" lastClr="000000"/>
    </a:dk1>
    <a:lt1>
      <a:sysClr val="window" lastClr="FFFFFF"/>
    </a:lt1>
    <a:dk2>
      <a:srgbClr val="303030"/>
    </a:dk2>
    <a:lt2>
      <a:srgbClr val="DEDEE0"/>
    </a:lt2>
    <a:accent1>
      <a:srgbClr val="AD0101"/>
    </a:accent1>
    <a:accent2>
      <a:srgbClr val="726056"/>
    </a:accent2>
    <a:accent3>
      <a:srgbClr val="AC956E"/>
    </a:accent3>
    <a:accent4>
      <a:srgbClr val="808DA9"/>
    </a:accent4>
    <a:accent5>
      <a:srgbClr val="424E5B"/>
    </a:accent5>
    <a:accent6>
      <a:srgbClr val="730E00"/>
    </a:accent6>
    <a:hlink>
      <a:srgbClr val="D26900"/>
    </a:hlink>
    <a:folHlink>
      <a:srgbClr val="D89243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2128</TotalTime>
  <Words>1594</Words>
  <Application>Microsoft Office PowerPoint</Application>
  <PresentationFormat>Экран (4:3)</PresentationFormat>
  <Paragraphs>107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Обычная</vt:lpstr>
      <vt:lpstr>Бархатова Ольга Павловна  </vt:lpstr>
      <vt:lpstr>САНПИН 2.3/2.4.3590-20 «САНИТАРНО-ЭПИДЕМИОЛОГИЧЕСКИЕ ТРЕБОВАНИЯ К ОРГАНИЗАЦИИ ОБЩЕСТВЕННОГО ПИТАНИЯ НАСЕЛЕНИЯ»</vt:lpstr>
      <vt:lpstr>Слайд 3</vt:lpstr>
      <vt:lpstr>Слайд 4</vt:lpstr>
      <vt:lpstr>Слайд 5</vt:lpstr>
      <vt:lpstr>Слайд 6</vt:lpstr>
      <vt:lpstr>Слайд 7</vt:lpstr>
      <vt:lpstr>Слайд 8</vt:lpstr>
      <vt:lpstr>ЧТО ЗАПРЕЩЕНО В ОРГАНИЗАЦИЯХ ОБЩЕСТВЕННОГО ПИТАНИЯ?</vt:lpstr>
      <vt:lpstr>СП 2.3.6.3668-20 «САНИТАРНО-ЭПИДЕМИОЛОГИЧЕСКИЕ ТРЕБОВАНИЯ К УСЛОВИЯМ ДЕЯТЕЛЬНОСТИ ТОРГОВЫХ ОБЪЕКТОВ И РЫНКОВ, РЕАЛИЗУЮЩИХ ПИЩЕВУЮ ПРОДУКЦИЮ»</vt:lpstr>
      <vt:lpstr>СП 2.3.6.3668-20 «САНИТАРНО-ЭПИДЕМИОЛОГИЧЕСКИЕ ТРЕБОВАНИЯ К УСЛОВИЯМ ДЕЯТЕЛЬНОСТИ ТОРГОВЫХ ОБЪЕКТОВ И РЫНКОВ, РЕАЛИЗУЮЩИХ ПИЩЕВУЮ ПРОДУКЦИЮ»</vt:lpstr>
      <vt:lpstr>Слайд 12</vt:lpstr>
      <vt:lpstr>СП 2.3.6.3668-20 «САНИТАРНО-ЭПИДЕМИОЛОГИЧЕСКИЕ ТРЕБОВАНИЯ К УСЛОВИЯМ ДЕЯТЕЛЬНОСТИ ТОРГОВЫХ ОБЪЕКТОВ И РЫНКОВ, РЕАЛИЗУЮЩИХ ПИЩЕВУЮ ПРОДУКЦИЮ»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Dim</dc:creator>
  <cp:lastModifiedBy>Пользователь Windows</cp:lastModifiedBy>
  <cp:revision>224</cp:revision>
  <cp:lastPrinted>2020-08-05T05:40:02Z</cp:lastPrinted>
  <dcterms:modified xsi:type="dcterms:W3CDTF">2021-01-31T14:50:59Z</dcterms:modified>
</cp:coreProperties>
</file>