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1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0"/>
  </p:notesMasterIdLst>
  <p:sldIdLst>
    <p:sldId id="314" r:id="rId2"/>
    <p:sldId id="300" r:id="rId3"/>
    <p:sldId id="301" r:id="rId4"/>
    <p:sldId id="302" r:id="rId5"/>
    <p:sldId id="313" r:id="rId6"/>
    <p:sldId id="303" r:id="rId7"/>
    <p:sldId id="310" r:id="rId8"/>
    <p:sldId id="311" r:id="rId9"/>
  </p:sldIdLst>
  <p:sldSz cx="12192000" cy="6858000"/>
  <p:notesSz cx="6797675" cy="9926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EEFF"/>
    <a:srgbClr val="F7FDFF"/>
    <a:srgbClr val="E7F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C89EF96-8CEA-46FF-86C4-4CE0E7609802}" styleName="Светлый стиль 3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B301B821-A1FF-4177-AEE7-76D212191A09}" styleName="Средний стиль 1 —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A107856-5554-42FB-B03E-39F5DBC370BA}" styleName="Средний стиль 4 —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1" autoAdjust="0"/>
    <p:restoredTop sz="92230" autoAdjust="0"/>
  </p:normalViewPr>
  <p:slideViewPr>
    <p:cSldViewPr snapToGrid="0">
      <p:cViewPr>
        <p:scale>
          <a:sx n="85" d="100"/>
          <a:sy n="85" d="100"/>
        </p:scale>
        <p:origin x="-624" y="72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50444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7B4820B-06E4-436B-8BFC-956AD8AFF639}" type="datetimeFigureOut">
              <a:rPr lang="ru-RU" smtClean="0"/>
              <a:t>21.12.2020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768" y="4777195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50444" y="9428585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AECD34-3113-4CE8-80F7-027B1830E44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801270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ECD34-3113-4CE8-80F7-027B1830E445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118959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3AECD34-3113-4CE8-80F7-027B1830E44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091518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23838" y="808038"/>
            <a:ext cx="7185026" cy="40417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97589-81B3-48A3-8226-3514F3374294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251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23838" y="808038"/>
            <a:ext cx="7185026" cy="40417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97589-81B3-48A3-8226-3514F3374294}" type="slidenum">
              <a:rPr lang="en-US" smtClean="0">
                <a:solidFill>
                  <a:prstClr val="black"/>
                </a:solidFill>
              </a:rPr>
              <a:pPr/>
              <a:t>5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772510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-223838" y="808038"/>
            <a:ext cx="7185026" cy="4041775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97589-81B3-48A3-8226-3514F3374294}" type="slidenum">
              <a:rPr lang="en-US" smtClean="0">
                <a:solidFill>
                  <a:prstClr val="black"/>
                </a:solidFill>
              </a:rPr>
              <a:pPr/>
              <a:t>6</a:t>
            </a:fld>
            <a:endParaRPr 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65495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97589-81B3-48A3-8226-3514F3374294}" type="slidenum">
              <a:rPr lang="en-US" smtClean="0"/>
              <a:pPr/>
              <a:t>7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167033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7C97589-81B3-48A3-8226-3514F3374294}" type="slidenum">
              <a:rPr lang="en-US" smtClean="0"/>
              <a:pPr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57708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slideMaster" Target="../slideMasters/slideMaster1.xml"/><Relationship Id="rId1" Type="http://schemas.openxmlformats.org/officeDocument/2006/relationships/tags" Target="../tags/tag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Header"/>
          <p:cNvGrpSpPr/>
          <p:nvPr/>
        </p:nvGrpSpPr>
        <p:grpSpPr>
          <a:xfrm>
            <a:off x="-24303" y="0"/>
            <a:ext cx="12221556" cy="1772816"/>
            <a:chOff x="1" y="0"/>
            <a:chExt cx="9129712" cy="2673496"/>
          </a:xfrm>
        </p:grpSpPr>
        <p:sp>
          <p:nvSpPr>
            <p:cNvPr id="9" name="Rectangle 8"/>
            <p:cNvSpPr/>
            <p:nvPr userDrawn="1"/>
          </p:nvSpPr>
          <p:spPr>
            <a:xfrm>
              <a:off x="1" y="0"/>
              <a:ext cx="9129712" cy="2564904"/>
            </a:xfrm>
            <a:prstGeom prst="rect">
              <a:avLst/>
            </a:prstGeom>
            <a:solidFill>
              <a:schemeClr val="accent1">
                <a:lumMod val="75000"/>
                <a:alpha val="4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14288" y="1808122"/>
              <a:ext cx="9115425" cy="865374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</p:grpSp>
      <p:sp>
        <p:nvSpPr>
          <p:cNvPr id="11" name="Footer"/>
          <p:cNvSpPr/>
          <p:nvPr/>
        </p:nvSpPr>
        <p:spPr>
          <a:xfrm>
            <a:off x="0" y="4293096"/>
            <a:ext cx="12192000" cy="2564904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12" name="SubTitle Back"/>
          <p:cNvSpPr/>
          <p:nvPr userDrawn="1"/>
        </p:nvSpPr>
        <p:spPr>
          <a:xfrm>
            <a:off x="0" y="6165304"/>
            <a:ext cx="12172949" cy="209304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  <a:cs typeface="Arial" pitchFamily="34" charset="0"/>
            </a:endParaRPr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/>
        <p:txBody>
          <a:bodyPr/>
          <a:lstStyle>
            <a:lvl1pPr>
              <a:defRPr sz="1600" b="1">
                <a:latin typeface="+mj-lt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2" name="Прямоугольник 21"/>
          <p:cNvSpPr/>
          <p:nvPr userDrawn="1"/>
        </p:nvSpPr>
        <p:spPr>
          <a:xfrm>
            <a:off x="143339" y="1988842"/>
            <a:ext cx="11961459" cy="16927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600" b="1" dirty="0">
                <a:solidFill>
                  <a:srgbClr val="1F497D"/>
                </a:solidFill>
              </a:rPr>
              <a:t>Проект Федерального закона № 704631-6 </a:t>
            </a:r>
            <a:br>
              <a:rPr lang="ru-RU" sz="2600" b="1" dirty="0">
                <a:solidFill>
                  <a:srgbClr val="1F497D"/>
                </a:solidFill>
              </a:rPr>
            </a:br>
            <a:r>
              <a:rPr lang="ru-RU" sz="2600" b="1" dirty="0">
                <a:solidFill>
                  <a:srgbClr val="1F497D"/>
                </a:solidFill>
              </a:rPr>
              <a:t>«О внесении изменений в отдельные законодательные акты Российской Федерации по вопросам антимонопольного регулирования и обеспечения продовольственной безопасности»</a:t>
            </a:r>
          </a:p>
        </p:txBody>
      </p:sp>
      <p:sp>
        <p:nvSpPr>
          <p:cNvPr id="31" name="Прямоугольник 30"/>
          <p:cNvSpPr/>
          <p:nvPr userDrawn="1">
            <p:custDataLst>
              <p:tags r:id="rId1"/>
            </p:custDataLst>
          </p:nvPr>
        </p:nvSpPr>
        <p:spPr>
          <a:xfrm>
            <a:off x="6384035" y="4437112"/>
            <a:ext cx="5734479" cy="1368152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ru-RU" sz="1900" dirty="0">
                <a:solidFill>
                  <a:prstClr val="white"/>
                </a:solidFill>
              </a:rPr>
              <a:t>Заместитель начальника управления Алтайского края по развитию предпринимательства и рыночной инфраструктуры</a:t>
            </a:r>
          </a:p>
          <a:p>
            <a:pPr algn="r"/>
            <a:endParaRPr lang="ru-RU" sz="600" dirty="0">
              <a:solidFill>
                <a:prstClr val="white"/>
              </a:solidFill>
            </a:endParaRPr>
          </a:p>
          <a:p>
            <a:pPr algn="r"/>
            <a:r>
              <a:rPr lang="ru-RU" sz="2000" b="1" dirty="0">
                <a:solidFill>
                  <a:prstClr val="white"/>
                </a:solidFill>
              </a:rPr>
              <a:t>Денежкина Г.М. </a:t>
            </a:r>
          </a:p>
        </p:txBody>
      </p:sp>
    </p:spTree>
    <p:extLst>
      <p:ext uri="{BB962C8B-B14F-4D97-AF65-F5344CB8AC3E}">
        <p14:creationId xmlns:p14="http://schemas.microsoft.com/office/powerpoint/2010/main" val="402653675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Header BG Accent 1"/>
          <p:cNvSpPr/>
          <p:nvPr userDrawn="1"/>
        </p:nvSpPr>
        <p:spPr>
          <a:xfrm>
            <a:off x="-12701" y="0"/>
            <a:ext cx="12204700" cy="109728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srgbClr val="4F81BD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2"/>
            <a:ext cx="10464800" cy="45259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10" name="Bar Accent 1"/>
          <p:cNvSpPr/>
          <p:nvPr userDrawn="1"/>
        </p:nvSpPr>
        <p:spPr>
          <a:xfrm rot="16200000">
            <a:off x="6019800" y="-4953000"/>
            <a:ext cx="152400" cy="12192000"/>
          </a:xfrm>
          <a:prstGeom prst="rect">
            <a:avLst/>
          </a:prstGeom>
          <a:solidFill>
            <a:schemeClr val="accent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4" name="Заголовок 1"/>
          <p:cNvSpPr>
            <a:spLocks noGrp="1"/>
          </p:cNvSpPr>
          <p:nvPr>
            <p:ph type="title"/>
          </p:nvPr>
        </p:nvSpPr>
        <p:spPr>
          <a:xfrm>
            <a:off x="2063552" y="193675"/>
            <a:ext cx="9144000" cy="533400"/>
          </a:xfrm>
        </p:spPr>
        <p:txBody>
          <a:bodyPr/>
          <a:lstStyle>
            <a:lvl1pPr>
              <a:defRPr>
                <a:latin typeface="+mj-lt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15" name="SubTitle Back"/>
          <p:cNvSpPr/>
          <p:nvPr userDrawn="1"/>
        </p:nvSpPr>
        <p:spPr>
          <a:xfrm>
            <a:off x="8784299" y="908723"/>
            <a:ext cx="3407701" cy="158079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863652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ED722A-490A-4620-9287-EED0D9FAA79C}" type="datetimeFigureOut">
              <a:rPr lang="ru-RU">
                <a:solidFill>
                  <a:prstClr val="black">
                    <a:tint val="75000"/>
                  </a:prstClr>
                </a:solidFill>
              </a:rPr>
              <a:pPr/>
              <a:t>21.12.2020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A5A948-3AEA-415D-BFC5-204C3ABF6386}" type="slidenum">
              <a:rPr lang="ru-RU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82458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Header BG Accent 1"/>
          <p:cNvSpPr/>
          <p:nvPr/>
        </p:nvSpPr>
        <p:spPr>
          <a:xfrm>
            <a:off x="-12700" y="0"/>
            <a:ext cx="11094720" cy="1097280"/>
          </a:xfrm>
          <a:prstGeom prst="rect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 dirty="0">
              <a:solidFill>
                <a:prstClr val="white"/>
              </a:solidFill>
              <a:latin typeface="Arial" pitchFamily="34" charset="0"/>
              <a:cs typeface="Arial" pitchFamily="34" charset="0"/>
            </a:endParaRPr>
          </a:p>
        </p:txBody>
      </p:sp>
      <p:grpSp>
        <p:nvGrpSpPr>
          <p:cNvPr id="10" name="Body BG"/>
          <p:cNvGrpSpPr/>
          <p:nvPr/>
        </p:nvGrpSpPr>
        <p:grpSpPr>
          <a:xfrm>
            <a:off x="3" y="1066800"/>
            <a:ext cx="11234420" cy="5791200"/>
            <a:chOff x="-9526" y="1066800"/>
            <a:chExt cx="8435341" cy="5791200"/>
          </a:xfrm>
          <a:solidFill>
            <a:schemeClr val="accent1">
              <a:lumMod val="50000"/>
            </a:schemeClr>
          </a:solidFill>
        </p:grpSpPr>
        <p:sp>
          <p:nvSpPr>
            <p:cNvPr id="11" name="Rectangle 10"/>
            <p:cNvSpPr/>
            <p:nvPr userDrawn="1"/>
          </p:nvSpPr>
          <p:spPr>
            <a:xfrm>
              <a:off x="-9526" y="1066800"/>
              <a:ext cx="8321040" cy="57912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8258175" y="1295400"/>
              <a:ext cx="167640" cy="5562600"/>
            </a:xfrm>
            <a:prstGeom prst="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cs typeface="Arial" pitchFamily="34" charset="0"/>
              </a:endParaRPr>
            </a:p>
          </p:txBody>
        </p:sp>
      </p:grpSp>
      <p:grpSp>
        <p:nvGrpSpPr>
          <p:cNvPr id="16" name="Side Bar"/>
          <p:cNvGrpSpPr/>
          <p:nvPr/>
        </p:nvGrpSpPr>
        <p:grpSpPr>
          <a:xfrm>
            <a:off x="11074403" y="0"/>
            <a:ext cx="1123583" cy="6858000"/>
            <a:chOff x="8305800" y="0"/>
            <a:chExt cx="842687" cy="6858000"/>
          </a:xfrm>
        </p:grpSpPr>
        <p:sp>
          <p:nvSpPr>
            <p:cNvPr id="9" name="SideBar Accent 2"/>
            <p:cNvSpPr/>
            <p:nvPr userDrawn="1"/>
          </p:nvSpPr>
          <p:spPr>
            <a:xfrm>
              <a:off x="8305800" y="0"/>
              <a:ext cx="838200" cy="1295400"/>
            </a:xfrm>
            <a:prstGeom prst="rect">
              <a:avLst/>
            </a:prstGeom>
            <a:solidFill>
              <a:schemeClr val="accent2">
                <a:lumMod val="60000"/>
                <a:lumOff val="40000"/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3" name="SideBar Accent 1"/>
            <p:cNvSpPr/>
            <p:nvPr userDrawn="1"/>
          </p:nvSpPr>
          <p:spPr>
            <a:xfrm>
              <a:off x="8544983" y="1295400"/>
              <a:ext cx="603504" cy="5562600"/>
            </a:xfrm>
            <a:prstGeom prst="rect">
              <a:avLst/>
            </a:prstGeom>
            <a:solidFill>
              <a:schemeClr val="accent1">
                <a:alpha val="7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pic>
          <p:nvPicPr>
            <p:cNvPr id="14" name="SideBar Pic" descr="PPP_BUSI_TXT_Networking_2007_elements.png"/>
            <p:cNvPicPr>
              <a:picLocks noChangeAspect="1"/>
            </p:cNvPicPr>
            <p:nvPr userDrawn="1"/>
          </p:nvPicPr>
          <p:blipFill>
            <a:blip r:embed="rId5" cstate="print"/>
            <a:stretch>
              <a:fillRect/>
            </a:stretch>
          </p:blipFill>
          <p:spPr>
            <a:xfrm>
              <a:off x="8458200" y="0"/>
              <a:ext cx="685800" cy="685800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" name="Bar Accent 1"/>
            <p:cNvSpPr/>
            <p:nvPr userDrawn="1"/>
          </p:nvSpPr>
          <p:spPr>
            <a:xfrm>
              <a:off x="8421158" y="1295400"/>
              <a:ext cx="118872" cy="5562600"/>
            </a:xfrm>
            <a:prstGeom prst="rect">
              <a:avLst/>
            </a:prstGeom>
            <a:solidFill>
              <a:schemeClr val="accent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  <p:sp>
          <p:nvSpPr>
            <p:cNvPr id="15" name="Bar Accent 2"/>
            <p:cNvSpPr/>
            <p:nvPr userDrawn="1"/>
          </p:nvSpPr>
          <p:spPr>
            <a:xfrm>
              <a:off x="8429625" y="0"/>
              <a:ext cx="114300" cy="1295400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800" dirty="0">
                <a:solidFill>
                  <a:prstClr val="white"/>
                </a:solidFill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0"/>
            <a:ext cx="10464800" cy="106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2"/>
            <a:ext cx="10566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bg1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fld id="{01723B91-CE10-4F20-890A-0852E2246859}" type="slidenum">
              <a:rPr lang="en-US" smtClean="0">
                <a:solidFill>
                  <a:prstClr val="white"/>
                </a:solidFill>
              </a:rPr>
              <a:pPr/>
              <a:t>‹#›</a:t>
            </a:fld>
            <a:endParaRPr lang="en-US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520447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</p:sldLayoutIdLst>
  <p:timing>
    <p:tnLst>
      <p:par>
        <p:cTn id="1" dur="indefinite" restart="never" nodeType="tmRoot"/>
      </p:par>
    </p:tnLst>
  </p:timing>
  <p:hf hdr="0" dt="0"/>
  <p:txStyles>
    <p:titleStyle>
      <a:lvl1pPr algn="ctr" defTabSz="914400" rtl="0" eaLnBrk="1" latinLnBrk="0" hangingPunct="1">
        <a:spcBef>
          <a:spcPct val="0"/>
        </a:spcBef>
        <a:buNone/>
        <a:defRPr sz="4400" b="1" kern="1200" cap="none" spc="0">
          <a:ln w="12700">
            <a:solidFill>
              <a:schemeClr val="tx2">
                <a:satMod val="155000"/>
              </a:schemeClr>
            </a:solidFill>
            <a:prstDash val="solid"/>
          </a:ln>
          <a:solidFill>
            <a:schemeClr val="bg1"/>
          </a:solidFill>
          <a:effectLst>
            <a:outerShdw blurRad="41275" dist="20320" dir="1800000" algn="tl" rotWithShape="0">
              <a:srgbClr val="000000">
                <a:alpha val="40000"/>
              </a:srgbClr>
            </a:outerShdw>
            <a:reflection blurRad="6350" stA="55000" endA="300" endPos="45500" dir="5400000" sy="-100000" algn="bl" rotWithShape="0"/>
          </a:effectLst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bg1"/>
          </a:solidFill>
          <a:latin typeface="+mj-lt"/>
          <a:ea typeface="+mn-ea"/>
          <a:cs typeface="Arial" pitchFamily="34" charset="0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bg1"/>
          </a:solidFill>
          <a:latin typeface="+mj-lt"/>
          <a:ea typeface="+mn-ea"/>
          <a:cs typeface="Arial" pitchFamily="34" charset="0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bg1"/>
          </a:solidFill>
          <a:latin typeface="+mj-lt"/>
          <a:ea typeface="+mn-ea"/>
          <a:cs typeface="Arial" pitchFamily="34" charset="0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bg1"/>
          </a:solidFill>
          <a:latin typeface="+mj-lt"/>
          <a:ea typeface="+mn-ea"/>
          <a:cs typeface="Arial" pitchFamily="34" charset="0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bg1"/>
          </a:solidFill>
          <a:latin typeface="+mj-lt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s://&#1095;&#1077;&#1089;&#1090;&#1085;&#1099;&#1081;&#1079;&#1085;&#1072;&#1082;.&#1088;&#1092;/lectures/vebinary/?ELEMENT_ID=195044" TargetMode="External"/><Relationship Id="rId3" Type="http://schemas.openxmlformats.org/officeDocument/2006/relationships/hyperlink" Target="https://&#1095;&#1077;&#1089;&#1090;&#1085;&#1099;&#1081;&#1079;&#1085;&#1072;&#1082;.&#1088;&#1092;/lectures/vebinary/?ELEMENT_ID=194739" TargetMode="External"/><Relationship Id="rId7" Type="http://schemas.openxmlformats.org/officeDocument/2006/relationships/hyperlink" Target="https://&#1095;&#1077;&#1089;&#1090;&#1085;&#1099;&#1081;&#1079;&#1085;&#1072;&#1082;.&#1088;&#1092;/lectures/vebinary/?ELEMENT_ID=195645" TargetMode="External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&#1095;&#1077;&#1089;&#1090;&#1085;&#1099;&#1081;&#1079;&#1085;&#1072;&#1082;.&#1088;&#1092;/lectures/vebinary/?ELEMENT_ID=198569" TargetMode="External"/><Relationship Id="rId11" Type="http://schemas.openxmlformats.org/officeDocument/2006/relationships/hyperlink" Target="https://&#1095;&#1077;&#1089;&#1090;&#1085;&#1099;&#1081;&#1079;&#1085;&#1072;&#1082;.&#1088;&#1092;/lectures/vebinary/?ELEMENT_ID=195452" TargetMode="External"/><Relationship Id="rId5" Type="http://schemas.openxmlformats.org/officeDocument/2006/relationships/hyperlink" Target="https://&#1095;&#1077;&#1089;&#1090;&#1085;&#1099;&#1081;&#1079;&#1085;&#1072;&#1082;.&#1088;&#1092;/lectures/vebinary/?ELEMENT_ID=195444" TargetMode="External"/><Relationship Id="rId10" Type="http://schemas.openxmlformats.org/officeDocument/2006/relationships/hyperlink" Target="https://&#1095;&#1077;&#1089;&#1090;&#1085;&#1099;&#1081;&#1079;&#1085;&#1072;&#1082;.&#1088;&#1092;/lectures/vebinary/?ELEMENT_ID=195649" TargetMode="External"/><Relationship Id="rId4" Type="http://schemas.openxmlformats.org/officeDocument/2006/relationships/hyperlink" Target="https://&#1095;&#1077;&#1089;&#1090;&#1085;&#1099;&#1081;&#1079;&#1085;&#1072;&#1082;.&#1088;&#1092;/lectures/vebinary/?ELEMENT_ID=195432" TargetMode="External"/><Relationship Id="rId9" Type="http://schemas.openxmlformats.org/officeDocument/2006/relationships/hyperlink" Target="https://&#1095;&#1077;&#1089;&#1090;&#1085;&#1099;&#1081;&#1079;&#1085;&#1072;&#1082;.&#1088;&#1092;/lectures/vebinary/?ELEMENT_ID=195448" TargetMode="Externa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13" Type="http://schemas.openxmlformats.org/officeDocument/2006/relationships/hyperlink" Target="mailto:v.volkova@crpt.ru" TargetMode="External"/><Relationship Id="rId18" Type="http://schemas.openxmlformats.org/officeDocument/2006/relationships/hyperlink" Target="mailto:a.sidorov@crpt.ru" TargetMode="External"/><Relationship Id="rId3" Type="http://schemas.openxmlformats.org/officeDocument/2006/relationships/image" Target="../media/image5.jpeg"/><Relationship Id="rId21" Type="http://schemas.openxmlformats.org/officeDocument/2006/relationships/hyperlink" Target="mailto:e.zhavoronkov@crpt.ru" TargetMode="External"/><Relationship Id="rId7" Type="http://schemas.openxmlformats.org/officeDocument/2006/relationships/image" Target="../media/image8.png"/><Relationship Id="rId12" Type="http://schemas.openxmlformats.org/officeDocument/2006/relationships/hyperlink" Target="mailto:a.krivonosov@crpt.ru" TargetMode="External"/><Relationship Id="rId17" Type="http://schemas.openxmlformats.org/officeDocument/2006/relationships/hyperlink" Target="mailto:s.parfenov@crpt.ru" TargetMode="External"/><Relationship Id="rId2" Type="http://schemas.openxmlformats.org/officeDocument/2006/relationships/notesSlide" Target="../notesSlides/notesSlide7.xml"/><Relationship Id="rId16" Type="http://schemas.openxmlformats.org/officeDocument/2006/relationships/hyperlink" Target="mailto:k.volkov@crpt.ru" TargetMode="External"/><Relationship Id="rId20" Type="http://schemas.openxmlformats.org/officeDocument/2006/relationships/hyperlink" Target="mailto:y.panferov@crpt.ru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11" Type="http://schemas.openxmlformats.org/officeDocument/2006/relationships/hyperlink" Target="mailto:ya.vitrov@crpt.ru" TargetMode="External"/><Relationship Id="rId24" Type="http://schemas.openxmlformats.org/officeDocument/2006/relationships/hyperlink" Target="mailto:n.gladkov@crpt.ru" TargetMode="External"/><Relationship Id="rId5" Type="http://schemas.openxmlformats.org/officeDocument/2006/relationships/image" Target="../media/image6.png"/><Relationship Id="rId15" Type="http://schemas.openxmlformats.org/officeDocument/2006/relationships/hyperlink" Target="mailto:e.belomestnova@crpt.ru" TargetMode="External"/><Relationship Id="rId23" Type="http://schemas.openxmlformats.org/officeDocument/2006/relationships/hyperlink" Target="mailto:d.kononov@crpt.ru" TargetMode="External"/><Relationship Id="rId10" Type="http://schemas.openxmlformats.org/officeDocument/2006/relationships/image" Target="../media/image11.jpeg"/><Relationship Id="rId19" Type="http://schemas.openxmlformats.org/officeDocument/2006/relationships/hyperlink" Target="mailto:y.kuzmina@crpt.ru" TargetMode="External"/><Relationship Id="rId4" Type="http://schemas.openxmlformats.org/officeDocument/2006/relationships/hyperlink" Target="mailto:support@crpt.ru" TargetMode="External"/><Relationship Id="rId9" Type="http://schemas.openxmlformats.org/officeDocument/2006/relationships/image" Target="../media/image10.png"/><Relationship Id="rId14" Type="http://schemas.openxmlformats.org/officeDocument/2006/relationships/hyperlink" Target="https://e.mail.ru/compose/?mailto=mailto:a.dolgiev@crpt.ru" TargetMode="External"/><Relationship Id="rId22" Type="http://schemas.openxmlformats.org/officeDocument/2006/relationships/hyperlink" Target="mailto:a.kosarev@crpt.ru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506602"/>
            <a:ext cx="12192000" cy="67056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5590903" y="1596674"/>
            <a:ext cx="9144000" cy="1655762"/>
          </a:xfrm>
        </p:spPr>
        <p:txBody>
          <a:bodyPr/>
          <a:lstStyle/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89210" y="1506601"/>
            <a:ext cx="12872621" cy="6236033"/>
          </a:xfrm>
          <a:prstGeom prst="rect">
            <a:avLst/>
          </a:prstGeom>
          <a:solidFill>
            <a:schemeClr val="accent1">
              <a:lumMod val="40000"/>
              <a:lumOff val="60000"/>
              <a:alpha val="6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mtClean="0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655094" y="2488346"/>
            <a:ext cx="888181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Презентационный материал  </a:t>
            </a:r>
            <a:endParaRPr lang="ru-RU" sz="3600" b="1" dirty="0" smtClean="0">
              <a:solidFill>
                <a:srgbClr val="4472C4">
                  <a:lumMod val="50000"/>
                </a:srgbClr>
              </a:solidFill>
            </a:endParaRPr>
          </a:p>
          <a:p>
            <a:pPr algn="ctr"/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о нововведениях законодательства </a:t>
            </a:r>
          </a:p>
          <a:p>
            <a:pPr algn="ctr"/>
            <a:r>
              <a:rPr lang="ru-RU" sz="3600" b="1" dirty="0" smtClean="0">
                <a:solidFill>
                  <a:srgbClr val="4472C4">
                    <a:lumMod val="50000"/>
                  </a:srgbClr>
                </a:solidFill>
              </a:rPr>
              <a:t>по маркировке товаров средствами идентификации </a:t>
            </a:r>
            <a:endParaRPr lang="ru-RU" sz="3600" dirty="0" smtClean="0">
              <a:solidFill>
                <a:prstClr val="black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52638" y="4680006"/>
            <a:ext cx="8086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prstClr val="black"/>
                </a:solidFill>
              </a:rPr>
              <a:t> </a:t>
            </a:r>
            <a:r>
              <a:rPr lang="ru-RU" dirty="0" smtClean="0">
                <a:solidFill>
                  <a:prstClr val="black"/>
                </a:solidFill>
              </a:rPr>
              <a:t/>
            </a:r>
            <a:br>
              <a:rPr lang="ru-RU" dirty="0" smtClean="0">
                <a:solidFill>
                  <a:prstClr val="black"/>
                </a:solidFill>
              </a:rPr>
            </a:br>
            <a:r>
              <a:rPr lang="ru-RU" b="1" u="sng" dirty="0" smtClean="0">
                <a:solidFill>
                  <a:srgbClr val="4472C4">
                    <a:lumMod val="50000"/>
                  </a:srgbClr>
                </a:solidFill>
              </a:rPr>
              <a:t>по состоянию на 21 декабря 2020 года</a:t>
            </a:r>
            <a:endParaRPr lang="ru-RU" dirty="0" smtClean="0">
              <a:solidFill>
                <a:srgbClr val="4472C4">
                  <a:lumMod val="50000"/>
                </a:srgbClr>
              </a:solidFill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518790" y="1953088"/>
            <a:ext cx="0" cy="130194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518790" y="1953088"/>
            <a:ext cx="1262063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10517857" y="6514662"/>
            <a:ext cx="1262063" cy="0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11779920" y="5257800"/>
            <a:ext cx="0" cy="1247337"/>
          </a:xfrm>
          <a:prstGeom prst="line">
            <a:avLst/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29135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Полилиния 2071"/>
          <p:cNvSpPr/>
          <p:nvPr/>
        </p:nvSpPr>
        <p:spPr>
          <a:xfrm>
            <a:off x="1843636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2074" name="Полилиния 2073"/>
          <p:cNvSpPr/>
          <p:nvPr/>
        </p:nvSpPr>
        <p:spPr>
          <a:xfrm>
            <a:off x="3884761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2076" name="Полилиния 2075"/>
          <p:cNvSpPr/>
          <p:nvPr/>
        </p:nvSpPr>
        <p:spPr>
          <a:xfrm>
            <a:off x="5925888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5" name="AutoShape 4" descr="https://encrypted-tbn2.gstatic.com/images?q=tbn:ANd9GcR8xeG9iVFwpaMxrKYQ4Ex-D2cOmQE27tIWMLcwV3hKa6n3JEThLQ"/>
          <p:cNvSpPr>
            <a:spLocks noChangeAspect="1" noChangeArrowheads="1"/>
          </p:cNvSpPr>
          <p:nvPr/>
        </p:nvSpPr>
        <p:spPr bwMode="auto">
          <a:xfrm>
            <a:off x="2783681" y="-144462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0" y="59812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 в </a:t>
            </a: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маркировке. </a:t>
            </a:r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Фототовары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8904312" y="3429000"/>
            <a:ext cx="270030" cy="7200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45636" y="1315374"/>
            <a:ext cx="11872171" cy="71508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Постановление Правительства РФ от 07.11.2020 № 1795</a:t>
            </a:r>
            <a:endParaRPr lang="ru-RU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1331" t="4646" r="13885" b="17701"/>
          <a:stretch/>
        </p:blipFill>
        <p:spPr>
          <a:xfrm>
            <a:off x="8140751" y="4237867"/>
            <a:ext cx="4050792" cy="210312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72940" y="2365504"/>
            <a:ext cx="1090336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Допустимо осуществлять ввоз и реализацию на территории РФ </a:t>
            </a: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комплектов товаров и наборов товаров</a:t>
            </a: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без их маркировки и не вносить сведения в систему маркировки до 1 апреля 2021 г.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93771" y="4085540"/>
            <a:ext cx="8282133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Средство идентификации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должно  печататься на внешнем оберточном материале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отдельного </a:t>
            </a:r>
            <a:r>
              <a:rPr lang="ru-RU" sz="2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фототовара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перекрываться другой информацией.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 формировании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наборов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необходимо наносить маркировку как на его потребительскую упаковку или этикетку, так и на упаковку фототоваров, входящих в набор.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0" y="3895344"/>
            <a:ext cx="12191543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86707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72" name="Полилиния 2071"/>
          <p:cNvSpPr/>
          <p:nvPr/>
        </p:nvSpPr>
        <p:spPr>
          <a:xfrm>
            <a:off x="1843636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2074" name="Полилиния 2073"/>
          <p:cNvSpPr/>
          <p:nvPr/>
        </p:nvSpPr>
        <p:spPr>
          <a:xfrm>
            <a:off x="3884761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2076" name="Полилиния 2075"/>
          <p:cNvSpPr/>
          <p:nvPr/>
        </p:nvSpPr>
        <p:spPr>
          <a:xfrm>
            <a:off x="5925888" y="6734179"/>
            <a:ext cx="1568075" cy="259033"/>
          </a:xfrm>
          <a:custGeom>
            <a:avLst/>
            <a:gdLst>
              <a:gd name="connsiteX0" fmla="*/ 0 w 2498766"/>
              <a:gd name="connsiteY0" fmla="*/ 0 h 264476"/>
              <a:gd name="connsiteX1" fmla="*/ 2498766 w 2498766"/>
              <a:gd name="connsiteY1" fmla="*/ 0 h 264476"/>
              <a:gd name="connsiteX2" fmla="*/ 2498766 w 2498766"/>
              <a:gd name="connsiteY2" fmla="*/ 264476 h 264476"/>
              <a:gd name="connsiteX3" fmla="*/ 0 w 2498766"/>
              <a:gd name="connsiteY3" fmla="*/ 264476 h 264476"/>
              <a:gd name="connsiteX4" fmla="*/ 0 w 2498766"/>
              <a:gd name="connsiteY4" fmla="*/ 0 h 2644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498766" h="264476">
                <a:moveTo>
                  <a:pt x="0" y="0"/>
                </a:moveTo>
                <a:lnTo>
                  <a:pt x="2498766" y="0"/>
                </a:lnTo>
                <a:lnTo>
                  <a:pt x="2498766" y="264476"/>
                </a:lnTo>
                <a:lnTo>
                  <a:pt x="0" y="264476"/>
                </a:lnTo>
                <a:lnTo>
                  <a:pt x="0" y="0"/>
                </a:lnTo>
                <a:close/>
              </a:path>
            </a:pathLst>
          </a:custGeom>
        </p:spPr>
        <p:style>
          <a:lnRef idx="0">
            <a:schemeClr val="dk1">
              <a:alpha val="0"/>
              <a:hueOff val="0"/>
              <a:satOff val="0"/>
              <a:lumOff val="0"/>
              <a:alphaOff val="0"/>
            </a:schemeClr>
          </a:lnRef>
          <a:fillRef idx="0">
            <a:schemeClr val="lt1">
              <a:alpha val="0"/>
              <a:hueOff val="0"/>
              <a:satOff val="0"/>
              <a:lumOff val="0"/>
              <a:alphaOff val="0"/>
            </a:schemeClr>
          </a:fillRef>
          <a:effectRef idx="0">
            <a:schemeClr val="lt1">
              <a:alpha val="0"/>
              <a:hueOff val="0"/>
              <a:satOff val="0"/>
              <a:lumOff val="0"/>
              <a:alphaOff val="0"/>
            </a:schemeClr>
          </a:effectRef>
          <a:fontRef idx="minor">
            <a:schemeClr val="tx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68580" tIns="0" rIns="68580" bIns="0" numCol="1" spcCol="1270" anchor="b" anchorCtr="0">
            <a:noAutofit/>
          </a:bodyPr>
          <a:lstStyle/>
          <a:p>
            <a:pPr defTabSz="8001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dirty="0"/>
          </a:p>
        </p:txBody>
      </p:sp>
      <p:sp>
        <p:nvSpPr>
          <p:cNvPr id="5" name="AutoShape 4" descr="https://encrypted-tbn2.gstatic.com/images?q=tbn:ANd9GcR8xeG9iVFwpaMxrKYQ4Ex-D2cOmQE27tIWMLcwV3hKa6n3JEThLQ"/>
          <p:cNvSpPr>
            <a:spLocks noChangeAspect="1" noChangeArrowheads="1"/>
          </p:cNvSpPr>
          <p:nvPr/>
        </p:nvSpPr>
        <p:spPr bwMode="auto">
          <a:xfrm>
            <a:off x="2783681" y="-144462"/>
            <a:ext cx="2286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 dirty="0"/>
          </a:p>
        </p:txBody>
      </p:sp>
      <p:sp>
        <p:nvSpPr>
          <p:cNvPr id="38" name="Прямоугольник 37"/>
          <p:cNvSpPr/>
          <p:nvPr/>
        </p:nvSpPr>
        <p:spPr>
          <a:xfrm>
            <a:off x="0" y="59812"/>
            <a:ext cx="1219200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Новое в </a:t>
            </a:r>
            <a:r>
              <a:rPr lang="ru-RU" sz="4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маркировке. Духи и парфюм</a:t>
            </a:r>
            <a:endParaRPr lang="ru-RU" sz="4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3" name="Прямоугольник 22"/>
          <p:cNvSpPr/>
          <p:nvPr/>
        </p:nvSpPr>
        <p:spPr>
          <a:xfrm>
            <a:off x="8904312" y="3429000"/>
            <a:ext cx="270030" cy="72008"/>
          </a:xfrm>
          <a:prstGeom prst="rect">
            <a:avLst/>
          </a:prstGeom>
          <a:solidFill>
            <a:schemeClr val="bg1"/>
          </a:solidFill>
          <a:ln w="31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TextBox 2"/>
          <p:cNvSpPr txBox="1"/>
          <p:nvPr/>
        </p:nvSpPr>
        <p:spPr>
          <a:xfrm>
            <a:off x="145636" y="1280161"/>
            <a:ext cx="11915300" cy="715089"/>
          </a:xfrm>
          <a:prstGeom prst="round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>
            <a:defPPr>
              <a:defRPr lang="ru-RU"/>
            </a:defPPr>
            <a:lvl1pPr>
              <a:defRPr sz="3600" b="1">
                <a:solidFill>
                  <a:schemeClr val="lt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ru-RU" dirty="0"/>
              <a:t>Постановление Правительства РФ от 07.11.2020 № 1795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86" y="5953722"/>
            <a:ext cx="121919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Продукция произведенная на территории РФ подлежит маркировке в прежние сроки согласно Правилам маркировки</a:t>
            </a:r>
            <a:endParaRPr lang="ru-RU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8" name="Группа 7"/>
          <p:cNvGrpSpPr/>
          <p:nvPr/>
        </p:nvGrpSpPr>
        <p:grpSpPr>
          <a:xfrm>
            <a:off x="9427464" y="2074803"/>
            <a:ext cx="2599944" cy="1582797"/>
            <a:chOff x="11715256" y="-92325"/>
            <a:chExt cx="3211138" cy="2200085"/>
          </a:xfrm>
        </p:grpSpPr>
        <p:pic>
          <p:nvPicPr>
            <p:cNvPr id="6" name="Рисунок 5"/>
            <p:cNvPicPr>
              <a:picLocks noChangeAspect="1"/>
            </p:cNvPicPr>
            <p:nvPr/>
          </p:nvPicPr>
          <p:blipFill rotWithShape="1">
            <a:blip r:embed="rId3"/>
            <a:srcRect l="13360" r="13663"/>
            <a:stretch/>
          </p:blipFill>
          <p:spPr>
            <a:xfrm>
              <a:off x="11715256" y="-92325"/>
              <a:ext cx="3211138" cy="2200085"/>
            </a:xfrm>
            <a:prstGeom prst="rect">
              <a:avLst/>
            </a:prstGeom>
          </p:spPr>
        </p:pic>
        <p:sp>
          <p:nvSpPr>
            <p:cNvPr id="7" name="Прямоугольник 6"/>
            <p:cNvSpPr/>
            <p:nvPr/>
          </p:nvSpPr>
          <p:spPr>
            <a:xfrm>
              <a:off x="11715256" y="1442978"/>
              <a:ext cx="1965960" cy="53949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148851" y="2213740"/>
            <a:ext cx="1083641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импортной продукции, произведенной и (или) ввезенной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 территорию Российской Федерации до 01.10.2020: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145636" y="3124925"/>
            <a:ext cx="11192256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Остатки можно маркировать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31 октября 2021 г. 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 условии ее регистрации в системе), вносить сведения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 1 декабря 2021 г.</a:t>
            </a:r>
          </a:p>
          <a:p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октября 2021 г по 31 октября 2021 г. при регистрации в системе продукции, участник вправе не вносить отдельные пункты сведений о данной продукции, установленные указанным Постановлением</a:t>
            </a:r>
          </a:p>
          <a:p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0" y="5891594"/>
            <a:ext cx="1219200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Прямоугольник 11"/>
          <p:cNvSpPr/>
          <p:nvPr/>
        </p:nvSpPr>
        <p:spPr>
          <a:xfrm>
            <a:off x="415820" y="5312664"/>
            <a:ext cx="11360360" cy="478346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13925" y="5288871"/>
            <a:ext cx="121919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Разрешен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ввоз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комплектов и наборов товаров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маркировки до 01 апреля 2021 г.</a:t>
            </a:r>
          </a:p>
          <a:p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600900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" y="-115178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товаров, в отношении которых  осуществляется маркировка  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151173" y="1194318"/>
          <a:ext cx="11853183" cy="5675145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4885886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861544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410575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3152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Товарная группа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Начало обязательной маркировки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Запрет</a:t>
                      </a:r>
                      <a:r>
                        <a:rPr lang="ru-RU" sz="2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оборота немаркированных товаров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04494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Табачная продукция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марта 2019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июля 2020 года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80186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Обувь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июля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2019 года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июля 2020 года</a:t>
                      </a:r>
                      <a:endParaRPr lang="ru-RU" sz="1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85065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Шины и покрышки</a:t>
                      </a:r>
                    </a:p>
                    <a:p>
                      <a:pPr>
                        <a:lnSpc>
                          <a:spcPts val="1200"/>
                        </a:lnSpc>
                      </a:pP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7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ноября 2020 года</a:t>
                      </a: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15 декабря 2020 года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(до 1 марта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2021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г. маркировка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остатков, введенных в оборот до 1 ноября 2020 года)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690772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Фотоаппараты и лампы-вспышки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января 2020 года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октября 2020 года </a:t>
                      </a:r>
                      <a:r>
                        <a:rPr lang="ru-RU" sz="18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(до 1 декабря </a:t>
                      </a:r>
                    </a:p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2020 г. маркировка остатков)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108589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8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Товары легкой промышленности (трикотажные блузки, пальто и полупальто, плащи и куртки, ветровки и штормовки, постельное, столовое, туалетное и кухонное белье)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января 2020 года</a:t>
                      </a: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января 2021 года </a:t>
                      </a:r>
                      <a:r>
                        <a:rPr lang="ru-RU" sz="1800" b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(до 1 февраля 2021г. маркировка товаров, приобретенных до 1 января 2021 г., но полученных после этой даты)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850657"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Духи и туалетная вода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ts val="1200"/>
                        </a:lnSpc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октября 2020 </a:t>
                      </a: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года</a:t>
                      </a: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октября 2021 года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(до 31 октября 2021 г. для товаров,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произведенных или ввезенных до 01.10.2020)</a:t>
                      </a:r>
                      <a:r>
                        <a:rPr lang="ru-RU" sz="18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55759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" y="-115178"/>
            <a:ext cx="1219199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товаров, в отношении которых  осуществляется маркировка  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9731013"/>
              </p:ext>
            </p:extLst>
          </p:nvPr>
        </p:nvGraphicFramePr>
        <p:xfrm>
          <a:off x="80198" y="1314153"/>
          <a:ext cx="11853183" cy="4233091"/>
        </p:xfrm>
        <a:graphic>
          <a:graphicData uri="http://schemas.openxmlformats.org/drawingml/2006/table">
            <a:tbl>
              <a:tblPr firstRow="1" firstCol="1" bandRow="1">
                <a:tableStyleId>{3B4B98B0-60AC-42C2-AFA5-B58CD77FA1E5}</a:tableStyleId>
              </a:tblPr>
              <a:tblGrid>
                <a:gridCol w="632060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2676293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856288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117620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Товарная группа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Начало обязательной маркировки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Запрет</a:t>
                      </a:r>
                      <a:r>
                        <a:rPr lang="ru-RU" sz="2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оборота немаркированных товаров 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4256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1" u="sng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Молочная продукция:</a:t>
                      </a:r>
                    </a:p>
                    <a:p>
                      <a:pPr>
                        <a:lnSpc>
                          <a:spcPct val="100000"/>
                        </a:lnSpc>
                      </a:pPr>
                      <a:r>
                        <a:rPr lang="ru-RU" sz="1600" b="0" i="1" u="non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(постановление</a:t>
                      </a:r>
                      <a:r>
                        <a:rPr lang="ru-RU" sz="1600" b="0" i="1" u="non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Правительства РФ от 15.12.2020 № 2099</a:t>
                      </a:r>
                      <a:r>
                        <a:rPr lang="ru-RU" sz="1600" b="0" u="none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)</a:t>
                      </a:r>
                      <a:endParaRPr lang="ru-RU" sz="16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43141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Сыры, мороженое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и прочие виды пищевого льда, не содержащие или содержащие какао*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июня 2021 года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8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12182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Молочная продукция со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сроком годности более 40 дней* 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700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1 сентября</a:t>
                      </a:r>
                      <a:r>
                        <a:rPr lang="ru-RU" sz="18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2021 года</a:t>
                      </a: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endParaRPr lang="ru-RU" sz="18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alpha val="2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01805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Молочная продукция со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сроком годности менее 40 дней*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8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декабря 2021 года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9400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92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Велосипеды (в том числе с установленным вспомогательным</a:t>
                      </a:r>
                      <a:r>
                        <a:rPr lang="ru-RU" sz="1600" baseline="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двигателем и трехколесные) и велосипедные рамы</a:t>
                      </a:r>
                      <a:endParaRPr lang="ru-RU" sz="16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1 сентября 2021 года</a:t>
                      </a: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80000"/>
                        </a:lnSpc>
                      </a:pPr>
                      <a:endParaRPr lang="ru-RU" sz="1800" b="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2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  <p:sp>
        <p:nvSpPr>
          <p:cNvPr id="7" name="TextBox 6"/>
          <p:cNvSpPr txBox="1"/>
          <p:nvPr/>
        </p:nvSpPr>
        <p:spPr>
          <a:xfrm>
            <a:off x="230762" y="5713420"/>
            <a:ext cx="11730476" cy="769441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177800" indent="-177800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* </a:t>
            </a:r>
            <a:r>
              <a:rPr lang="ru-RU" sz="2000" b="1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Коды продукции по ОКПД2 и ТНВЭД ЕАЭС установлены в распоряжении Правительства Российской  Федерации от 15.12.2020 № 3322-р</a:t>
            </a:r>
            <a:endParaRPr lang="ru-RU" sz="2000" b="1" i="1" dirty="0"/>
          </a:p>
        </p:txBody>
      </p:sp>
    </p:spTree>
    <p:extLst>
      <p:ext uri="{BB962C8B-B14F-4D97-AF65-F5344CB8AC3E}">
        <p14:creationId xmlns:p14="http://schemas.microsoft.com/office/powerpoint/2010/main" val="1353777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-45720" y="-71483"/>
            <a:ext cx="121920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600" b="1" dirty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товаров, в отношении которых </a:t>
            </a:r>
            <a:r>
              <a:rPr lang="ru-RU" sz="3600" b="1" dirty="0" smtClean="0">
                <a:solidFill>
                  <a:prstClr val="whit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проводятся эксперименты по маркировке    </a:t>
            </a:r>
            <a:endParaRPr lang="ru-RU" sz="3600" b="1" dirty="0">
              <a:solidFill>
                <a:prstClr val="white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566296" y="3006464"/>
            <a:ext cx="516301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кресла-коляски с ручным приводом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(ТН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ВЭД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8713 10)</a:t>
            </a:r>
            <a:endParaRPr lang="ru-RU" sz="1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кресла-коляски электрические (ТН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ВЭД 8713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100361" y="1423260"/>
            <a:ext cx="594991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1 сентября 2019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по 1 июня 2021 г.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pPr algn="ctr" fontAlgn="base"/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маркировке </a:t>
            </a:r>
          </a:p>
          <a:p>
            <a:pPr algn="ctr" fontAlgn="base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кресел-колясок</a:t>
            </a:r>
          </a:p>
          <a:p>
            <a:pPr algn="ctr" fontAlgn="base"/>
            <a:endParaRPr lang="ru-RU" sz="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fontAlgn="base"/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(Постановление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Правительства РФ 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от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07.08.2019 №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1028) 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6202164" y="1251980"/>
            <a:ext cx="46721" cy="560602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Прямая соединительная линия 5"/>
          <p:cNvCxnSpPr/>
          <p:nvPr/>
        </p:nvCxnSpPr>
        <p:spPr>
          <a:xfrm>
            <a:off x="46721" y="3854215"/>
            <a:ext cx="6202164" cy="979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6335980" y="1449702"/>
            <a:ext cx="572964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апреля 2021 г. по 31 марта 2022 г. </a:t>
            </a:r>
            <a:r>
              <a:rPr lang="ru-RU" sz="2200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маркировке пивоваренной продукции и слабоалкогольных напитков согласно перечню поручений 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Президента РФ В.В. Путина от 10.10.2020 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№ Пр-1698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50180" y="3855194"/>
            <a:ext cx="6101803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 1 апреля 2020 г. по 1 марта 2021 г. </a:t>
            </a:r>
            <a:r>
              <a:rPr lang="ru-RU" sz="2400" b="1" u="sng" dirty="0" smtClean="0">
                <a:solidFill>
                  <a:schemeClr val="accent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эксперимент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 маркировке </a:t>
            </a: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упакованной воды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(Постановление Правительства РФ  от 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27.03.2020 </a:t>
            </a:r>
            <a:r>
              <a:rPr lang="ru-RU" sz="16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 </a:t>
            </a:r>
            <a:r>
              <a:rPr lang="ru-RU" sz="16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348) </a:t>
            </a:r>
            <a:endParaRPr lang="ru-RU" sz="16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351919" y="5545766"/>
            <a:ext cx="569836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воды, включая природные или искусственные минеральные, газированные, без добавления сахара и других подслащивающих или вкусо-ароматических (2201 ТН ВЭД)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6335980" y="3472561"/>
            <a:ext cx="5698361" cy="29238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 соответствии с проектом постановления Правительства РФ об эксперименте маркировке подлежит следующая продукция:</a:t>
            </a: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Пиво солодовое и пивные напитки в сосудах емкостью 10 л и более;</a:t>
            </a: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Безалкогольное пиво;</a:t>
            </a: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Сидр и грушевый сидр: игристые и не игристые в сосудах до 2-х литров и более 2-х литров;</a:t>
            </a:r>
          </a:p>
          <a:p>
            <a:pPr marL="285750" indent="-285750" fontAlgn="base">
              <a:buFont typeface="Wingdings" panose="05000000000000000000" pitchFamily="2" charset="2"/>
              <a:buChar char="ü"/>
            </a:pP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Прочие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сброженные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напитки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игристые и не игристые в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сосудах емкостью 2 л и более 2-х литров крепостью не более 7%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fontAlgn="base"/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95305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0"/>
            <a:ext cx="1219200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План дистанционных обучающих мероприятий </a:t>
            </a:r>
          </a:p>
          <a:p>
            <a:pPr algn="ctr"/>
            <a:r>
              <a:rPr lang="ru-RU" sz="32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(декабрь 2020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г.)    </a:t>
            </a:r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/>
          </p:nvPr>
        </p:nvGraphicFramePr>
        <p:xfrm>
          <a:off x="9144" y="1093425"/>
          <a:ext cx="12182856" cy="5746287"/>
        </p:xfrm>
        <a:graphic>
          <a:graphicData uri="http://schemas.openxmlformats.org/drawingml/2006/table">
            <a:tbl>
              <a:tblPr firstRow="1" firstCol="1" bandRow="1">
                <a:tableStyleId>{2D5ABB26-0587-4C30-8999-92F81FD0307C}</a:tableStyleId>
              </a:tblPr>
              <a:tblGrid>
                <a:gridCol w="2148840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00340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299878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Дата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мероприятия  </a:t>
                      </a:r>
                      <a:endParaRPr lang="ru-RU" sz="1800" b="1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943707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18 декабря 2020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Обязательная маркировка одежды и текстиля с 1 января 2021 года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3"/>
                        </a:rPr>
                        <a:t>https://xn--80ajghhoc2aj1c8b.xn--p1ai/lectures/vebinary/?ELEMENT_ID=194739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50" b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Маркировка остатков. Нарушение правил маркировки. Технические особенности.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b="0" u="none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4"/>
                        </a:rPr>
                        <a:t>https://xn--80ajghhoc2aj1c8b.xn--p1ai/lectures/vebinary/?ELEMENT_ID=195432</a:t>
                      </a:r>
                      <a:endParaRPr lang="ru-RU" sz="1450" b="0" u="none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4266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21 декабря 2020</a:t>
                      </a:r>
                    </a:p>
                    <a:p>
                      <a:pPr algn="ctr">
                        <a:lnSpc>
                          <a:spcPts val="1200"/>
                        </a:lnSpc>
                      </a:pP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 Час с экспертом «Комплекты и наборы – ответы на вопросы»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https://xn--80ajghhoc2aj1c8b.xn--p1ai/lectures/vebinary/?ELEMENT_ID=195439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8035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23 декабря 2020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kern="1200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.</a:t>
                      </a:r>
                      <a:r>
                        <a:rPr lang="ru-RU" sz="1450" b="1" kern="1200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Маркировка и декларирование импортных товаров легкой промышленности. Правила передачи сведений в Честный Знак</a:t>
                      </a:r>
                      <a:endParaRPr lang="ru-RU" sz="1450" b="1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5"/>
                        </a:rPr>
                        <a:t>https://xn--80ajghhoc2aj1c8b.xn--p1ai/lectures/vebinary/?ELEMENT_ID=195444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450" b="1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Преобразование кода маркировки в средства идентификации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6"/>
                        </a:rPr>
                        <a:t>https://xn--80ajghhoc2aj1c8b.xn--p1ai/lectures/vebinary/?ELEMENT_ID=198569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algn="l" defTabSz="914400" rtl="0" eaLnBrk="1" latinLnBrk="0" hangingPunct="1"/>
                      <a:r>
                        <a:rPr lang="ru-RU" sz="145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Маркировка воды: демонстрация решений 1С</a:t>
                      </a:r>
                    </a:p>
                    <a:p>
                      <a:pPr marL="0" algn="l" defTabSz="914400" rtl="0" eaLnBrk="1" latinLnBrk="0" hangingPunct="1"/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7"/>
                        </a:rPr>
                        <a:t>https://xn--80ajghhoc2aj1c8b.xn--p1ai/lectures/vebinary/?ELEMENT_ID=195645</a:t>
                      </a:r>
                      <a:endParaRPr lang="ru-RU" sz="1450" kern="1200" dirty="0" smtClean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91339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24 декабря 2020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Практические решения по маркировке молочной продукции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8"/>
                        </a:rPr>
                        <a:t>https://xn--80ajghhoc2aj1c8b.xn--p1ai/lectures/vebinary/?ELEMENT_ID=195044</a:t>
                      </a:r>
                      <a:endParaRPr lang="ru-RU" sz="145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821642">
                <a:tc>
                  <a:txBody>
                    <a:bodyPr/>
                    <a:lstStyle/>
                    <a:p>
                      <a:pPr algn="ctr">
                        <a:lnSpc>
                          <a:spcPts val="1200"/>
                        </a:lnSpc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25 декабря 2020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450" b="1" i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Маркировка остатков. Нарушение правил маркировки. Технические особенности.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9"/>
                        </a:rPr>
                        <a:t>https://xn--80ajghhoc2aj1c8b.xn--p1ai/lectures/vebinary/?ELEMENT_ID=195448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ru-RU" sz="145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Особенности маркировки воды</a:t>
                      </a:r>
                    </a:p>
                    <a:p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0"/>
                        </a:rPr>
                        <a:t>https://xn--80ajghhoc2aj1c8b.xn--p1ai/lectures/vebinary/?ELEMENT_ID=195649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9034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2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500" b="1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 декабря 2020</a:t>
                      </a:r>
                      <a:endParaRPr lang="ru-RU" sz="1500" b="1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b="1" i="0" kern="1200" dirty="0" err="1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Легпром</a:t>
                      </a:r>
                      <a:r>
                        <a:rPr lang="ru-RU" sz="1450" b="1" i="0" kern="1200" dirty="0" smtClean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. Маркировка остатков. Нарушение правил маркировки. Технические особенности</a:t>
                      </a:r>
                      <a:endParaRPr lang="ru-RU" sz="1450" kern="12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Ссылка для подключения: </a:t>
                      </a:r>
                      <a:r>
                        <a:rPr lang="en-US" sz="145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/>
                        </a:rPr>
                        <a:t>https://xn--80ajghhoc2aj1c8b.xn--p1ai/lectures/vebinary/?ELEMENT_ID=195</a:t>
                      </a:r>
                      <a:r>
                        <a:rPr lang="en-US" sz="1500" kern="12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  <a:hlinkClick r:id="rId11"/>
                        </a:rPr>
                        <a:t>452</a:t>
                      </a:r>
                      <a:endParaRPr lang="ru-RU" sz="1500" dirty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4883" marR="64883" marT="64883" marB="6488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114687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" y="144685"/>
            <a:ext cx="12192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Контактные данные ООО «Оператор-ЦРПТ»</a:t>
            </a:r>
          </a:p>
        </p:txBody>
      </p:sp>
      <p:pic>
        <p:nvPicPr>
          <p:cNvPr id="1026" name="Picture 2" descr="C:\Users\1\Pictures\logotip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14183" y="1303451"/>
            <a:ext cx="3131395" cy="468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Прямоугольник 17"/>
          <p:cNvSpPr/>
          <p:nvPr/>
        </p:nvSpPr>
        <p:spPr>
          <a:xfrm>
            <a:off x="778024" y="1252685"/>
            <a:ext cx="221294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Электронная почта </a:t>
            </a:r>
            <a:endParaRPr lang="en-US" sz="16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1600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support@crpt.ru</a:t>
            </a:r>
            <a:endParaRPr lang="ru-RU" sz="1600" b="1" dirty="0">
              <a:solidFill>
                <a:prstClr val="black"/>
              </a:solidFill>
            </a:endParaRPr>
          </a:p>
        </p:txBody>
      </p:sp>
      <p:pic>
        <p:nvPicPr>
          <p:cNvPr id="5" name="Picture 2" descr="C:\Users\1\Desktop\b0cd46689dbb9621a47a5a43298183e0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8527" y="1252685"/>
            <a:ext cx="519786" cy="51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748313" y="1797723"/>
            <a:ext cx="198809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                                     8 (800) </a:t>
            </a:r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222-15-23</a:t>
            </a:r>
            <a:endParaRPr lang="en-US" sz="1600" dirty="0">
              <a:solidFill>
                <a:prstClr val="black"/>
              </a:solidFill>
            </a:endParaRPr>
          </a:p>
        </p:txBody>
      </p:sp>
      <p:pic>
        <p:nvPicPr>
          <p:cNvPr id="1030" name="Picture 6" descr="https://www.clipartmax.com/png/full/71-711479_telephone-computer-icons-vektor-telepon-pn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27" y="1837460"/>
            <a:ext cx="507575" cy="5075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Прямоугольник 23"/>
          <p:cNvSpPr/>
          <p:nvPr/>
        </p:nvSpPr>
        <p:spPr>
          <a:xfrm>
            <a:off x="228527" y="5306221"/>
            <a:ext cx="3306726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600" i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Регулярные </a:t>
            </a: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обучающие </a:t>
            </a:r>
            <a:r>
              <a:rPr lang="ru-RU" sz="16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вебинары</a:t>
            </a: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на сайте </a:t>
            </a:r>
            <a:r>
              <a:rPr lang="ru-RU" sz="1600" i="1" u="sng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ЧестныйЗНАК.рф</a:t>
            </a:r>
            <a:r>
              <a:rPr lang="ru-RU" sz="1600" i="1" u="sng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ctr"/>
            <a:r>
              <a:rPr lang="ru-RU" sz="16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мероприятия/расписание </a:t>
            </a:r>
            <a:r>
              <a:rPr lang="ru-RU" sz="16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вебинаров</a:t>
            </a:r>
            <a:r>
              <a:rPr lang="ru-RU" sz="16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/записи мероприятий в разделе мероприятия/видеоархив </a:t>
            </a:r>
            <a:endParaRPr lang="ru-RU" sz="1600" b="1" dirty="0">
              <a:solidFill>
                <a:prstClr val="black"/>
              </a:solidFill>
            </a:endParaRPr>
          </a:p>
        </p:txBody>
      </p:sp>
      <p:sp>
        <p:nvSpPr>
          <p:cNvPr id="26" name="Прямоугольник 25"/>
          <p:cNvSpPr/>
          <p:nvPr/>
        </p:nvSpPr>
        <p:spPr>
          <a:xfrm>
            <a:off x="68260" y="2389733"/>
            <a:ext cx="3632471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Новости маркировки и ответы на часто задаваемые вопросы в социальных сетях </a:t>
            </a:r>
            <a:endParaRPr lang="ru-RU" sz="1500" b="1" dirty="0">
              <a:solidFill>
                <a:prstClr val="black"/>
              </a:solidFill>
            </a:endParaRPr>
          </a:p>
        </p:txBody>
      </p:sp>
      <p:pic>
        <p:nvPicPr>
          <p:cNvPr id="1032" name="Picture 8" descr="https://www.pinclipart.com/picdir/big/97-977185_get-in-touch-get-in-touch-clipart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764" y="2943731"/>
            <a:ext cx="440654" cy="4406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579167" y="2943731"/>
            <a:ext cx="304632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www.facebook.com/crpt/ru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/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Picture 6" descr="https://static.tildacdn.com/tild3538-3230-4566-b539-353166633630/ihf36qhlrl4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55" y="3448724"/>
            <a:ext cx="496079" cy="496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24714" y="3448572"/>
            <a:ext cx="244094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www.vk.com/crptec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601940" y="4044437"/>
            <a:ext cx="271342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https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://</a:t>
            </a:r>
            <a:r>
              <a:rPr lang="en-US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www.t.me/crptbreaking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34" name="Picture 10" descr="https://camo.githubusercontent.com/1f2dfaa42299bc789c8ad8815b0ae168a024a5ca/68747470733a2f2f342e62702e626c6f6773706f742e636f6d2f2d49554476504175453952672f5845394d756f5f38442d492f41414141414141414864452f764447517349586834474d387164496e7839414850713938345139503442455167434b34424741595943772f73313630302f49636f6e2d54656c656772616d2e706e6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667" y="4044437"/>
            <a:ext cx="523893" cy="454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https://yt3.ggpht.com/a/AATXAJxgoV0l7emS3GzD-WpDU6UdTpmL5VYYhliiNQ=s900-c-k-c0xffffffff-no-rj-mo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795" y="4653788"/>
            <a:ext cx="454592" cy="4545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Прямоугольник 21"/>
          <p:cNvSpPr/>
          <p:nvPr/>
        </p:nvSpPr>
        <p:spPr>
          <a:xfrm>
            <a:off x="624714" y="4382991"/>
            <a:ext cx="2758969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Видео-инструкции и опыт участников в канале </a:t>
            </a:r>
            <a:r>
              <a:rPr lang="en-US" sz="15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YouTube </a:t>
            </a:r>
            <a:r>
              <a:rPr lang="ru-RU" sz="1500" u="sng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ЧестныйЗНАК</a:t>
            </a:r>
            <a:r>
              <a:rPr lang="ru-RU" sz="15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4293420" y="1837460"/>
            <a:ext cx="7680865" cy="4770537"/>
          </a:xfrm>
          <a:prstGeom prst="rect">
            <a:avLst/>
          </a:prstGeom>
          <a:ln w="28575">
            <a:solidFill>
              <a:schemeClr val="tx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КУРАТОРЫ: </a:t>
            </a:r>
          </a:p>
          <a:p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ТАБАК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1"/>
              </a:rPr>
              <a:t>ya.vitrov@crpt.ru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Витров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Ян  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2"/>
              </a:rPr>
              <a:t>a.krivonosov@crpt.ru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Кривоносов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Александр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ОБУВЬ, ЛЕГПРОМ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3"/>
              </a:rPr>
              <a:t>v.volkova@crpt.ru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Волкова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Вера  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4"/>
              </a:rPr>
              <a:t>a.dolgiev@crpt.ru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Долгиев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Александр  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5"/>
              </a:rPr>
              <a:t>e.belomestnova@crpt.ru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Беломестнова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Екатерина 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ШИНЫ и ВОДА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6"/>
              </a:rPr>
              <a:t>k.volkov@crpt.ru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Волков Кирилл  </a:t>
            </a: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ДУХИ и ФОТО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7"/>
              </a:rPr>
              <a:t>s.parfenov@crpt.ru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Парфенов Сергей </a:t>
            </a:r>
          </a:p>
          <a:p>
            <a:endParaRPr lang="ru-RU" sz="1600" dirty="0">
              <a:solidFill>
                <a:prstClr val="black"/>
              </a:solidFill>
            </a:endParaRPr>
          </a:p>
        </p:txBody>
      </p:sp>
      <p:sp>
        <p:nvSpPr>
          <p:cNvPr id="25" name="Прямоугольник 24"/>
          <p:cNvSpPr/>
          <p:nvPr/>
        </p:nvSpPr>
        <p:spPr>
          <a:xfrm>
            <a:off x="8133852" y="2252459"/>
            <a:ext cx="3508797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МОЛОКО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8"/>
              </a:rPr>
              <a:t>a.sidorov@crpt.ru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Сидоров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Алексей 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19"/>
              </a:rPr>
              <a:t>y.kuzmina@crpt.ru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Кузьмина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Юлия 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0"/>
              </a:rPr>
              <a:t>y.panferov@crpt.ru</a:t>
            </a:r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Панферов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Яков </a:t>
            </a: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sz="1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ФАРМА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1"/>
              </a:rPr>
              <a:t>e.zhavoronkov@crpt.ru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Жаворонков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Егор 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2"/>
              </a:rPr>
              <a:t>a.kosarev@crpt.ru</a:t>
            </a:r>
            <a:r>
              <a:rPr lang="ru-RU" sz="16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Косарев Алексей </a:t>
            </a:r>
          </a:p>
          <a:p>
            <a:r>
              <a:rPr lang="ru-RU" sz="1600" b="1" u="sng" dirty="0" smtClean="0">
                <a:latin typeface="Times New Roman" panose="02020603050405020304" pitchFamily="18" charset="0"/>
                <a:cs typeface="Times New Roman" panose="02020603050405020304" pitchFamily="18" charset="0"/>
                <a:hlinkClick r:id="rId23"/>
              </a:rPr>
              <a:t>d.kononov@crpt.ru</a:t>
            </a:r>
            <a:r>
              <a:rPr lang="ru-RU" sz="1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Кононов Дмитрий </a:t>
            </a:r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1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ПИВО 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  <a:hlinkClick r:id="rId24"/>
              </a:rPr>
              <a:t>n.gladkov@crpt.ru</a:t>
            </a:r>
            <a:r>
              <a:rPr lang="ru-RU" sz="16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1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Гладков Николай </a:t>
            </a:r>
          </a:p>
          <a:p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1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1600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16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8168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vUzBihEg0aS24S89tCd.g"/>
</p:tagLst>
</file>

<file path=ppt/theme/theme1.xml><?xml version="1.0" encoding="utf-8"?>
<a:theme xmlns:a="http://schemas.openxmlformats.org/drawingml/2006/main" name="TS010241389-1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F79646"/>
      </a:accent2>
      <a:accent3>
        <a:srgbClr val="9BBB59"/>
      </a:accent3>
      <a:accent4>
        <a:srgbClr val="8064A2"/>
      </a:accent4>
      <a:accent5>
        <a:srgbClr val="4BACC6"/>
      </a:accent5>
      <a:accent6>
        <a:srgbClr val="C0504D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3022</TotalTime>
  <Words>820</Words>
  <Application>Microsoft Office PowerPoint</Application>
  <PresentationFormat>Произвольный</PresentationFormat>
  <Paragraphs>161</Paragraphs>
  <Slides>8</Slides>
  <Notes>7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9" baseType="lpstr">
      <vt:lpstr>TS010241389-1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</dc:creator>
  <cp:lastModifiedBy>1</cp:lastModifiedBy>
  <cp:revision>239</cp:revision>
  <cp:lastPrinted>2020-12-21T09:03:37Z</cp:lastPrinted>
  <dcterms:created xsi:type="dcterms:W3CDTF">2020-09-03T04:14:19Z</dcterms:created>
  <dcterms:modified xsi:type="dcterms:W3CDTF">2020-12-21T09:22:59Z</dcterms:modified>
</cp:coreProperties>
</file>