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7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5"/>
    <p:sldMasterId id="2147483681" r:id="rId6"/>
  </p:sldMasterIdLst>
  <p:notesMasterIdLst>
    <p:notesMasterId r:id="rId15"/>
  </p:notesMasterIdLst>
  <p:handoutMasterIdLst>
    <p:handoutMasterId r:id="rId16"/>
  </p:handoutMasterIdLst>
  <p:sldIdLst>
    <p:sldId id="495" r:id="rId7"/>
    <p:sldId id="479" r:id="rId8"/>
    <p:sldId id="494" r:id="rId9"/>
    <p:sldId id="489" r:id="rId10"/>
    <p:sldId id="490" r:id="rId11"/>
    <p:sldId id="492" r:id="rId12"/>
    <p:sldId id="484" r:id="rId13"/>
    <p:sldId id="491" r:id="rId14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B1CA43E4-4DFF-4973-8312-F4A78C2993DE}">
          <p14:sldIdLst>
            <p14:sldId id="495"/>
            <p14:sldId id="479"/>
            <p14:sldId id="494"/>
            <p14:sldId id="489"/>
            <p14:sldId id="490"/>
            <p14:sldId id="492"/>
            <p14:sldId id="484"/>
            <p14:sldId id="491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AE9D0"/>
    <a:srgbClr val="DFF8B6"/>
    <a:srgbClr val="E9F7E1"/>
    <a:srgbClr val="D0EFBF"/>
    <a:srgbClr val="0C7A3A"/>
    <a:srgbClr val="FF66FF"/>
    <a:srgbClr val="EBF1DE"/>
    <a:srgbClr val="FFCC66"/>
    <a:srgbClr val="9DAA97"/>
    <a:srgbClr val="8DA2D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81047" autoAdjust="0"/>
  </p:normalViewPr>
  <p:slideViewPr>
    <p:cSldViewPr snapToGrid="0" snapToObjects="1">
      <p:cViewPr varScale="1">
        <p:scale>
          <a:sx n="61" d="100"/>
          <a:sy n="61" d="100"/>
        </p:scale>
        <p:origin x="-1926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8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r">
              <a:defRPr sz="1200"/>
            </a:lvl1pPr>
          </a:lstStyle>
          <a:p>
            <a:fld id="{EADB0FB0-3C62-1C48-BA2C-E64FC818D929}" type="datetimeFigureOut">
              <a:rPr lang="en-US" smtClean="0"/>
              <a:pPr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30093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5" y="9430093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r">
              <a:defRPr sz="1200"/>
            </a:lvl1pPr>
          </a:lstStyle>
          <a:p>
            <a:fld id="{CD09FB03-C25D-EC45-8679-323D7FF561F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925430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/>
          <a:lstStyle>
            <a:lvl1pPr algn="r">
              <a:defRPr sz="1200"/>
            </a:lvl1pPr>
          </a:lstStyle>
          <a:p>
            <a:fld id="{8598F4DC-BCE6-2446-A1A8-CC4AAF21363C}" type="datetimeFigureOut">
              <a:rPr lang="en-US" smtClean="0"/>
              <a:pPr/>
              <a:t>10/8/2020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2" rIns="91422" bIns="4571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2"/>
          </a:xfrm>
          <a:prstGeom prst="rect">
            <a:avLst/>
          </a:prstGeom>
        </p:spPr>
        <p:txBody>
          <a:bodyPr vert="horz" lIns="91422" tIns="45712" rIns="91422" bIns="45712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30093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30093"/>
            <a:ext cx="2945659" cy="496412"/>
          </a:xfrm>
          <a:prstGeom prst="rect">
            <a:avLst/>
          </a:prstGeom>
        </p:spPr>
        <p:txBody>
          <a:bodyPr vert="horz" lIns="91422" tIns="45712" rIns="91422" bIns="45712" rtlCol="0" anchor="b"/>
          <a:lstStyle>
            <a:lvl1pPr algn="r">
              <a:defRPr sz="1200"/>
            </a:lvl1pPr>
          </a:lstStyle>
          <a:p>
            <a:fld id="{AABFBB40-FA29-6444-9356-6DDD483715F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066456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BB40-FA29-6444-9356-6DDD483715F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20018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432108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0" y="534397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432108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0" y="534397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9233609" cy="432108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0" y="534397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9233609" cy="4321087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592670" y="534397"/>
            <a:ext cx="3788829" cy="633943"/>
          </a:xfrm>
        </p:spPr>
        <p:txBody>
          <a:bodyPr anchor="ctr"/>
          <a:lstStyle>
            <a:lvl1pPr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699820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1" y="2332386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1" y="3492033"/>
            <a:ext cx="76496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41865" y="3333772"/>
            <a:ext cx="8687437" cy="1588"/>
          </a:xfrm>
          <a:prstGeom prst="line">
            <a:avLst/>
          </a:prstGeom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0" y="1748692"/>
            <a:ext cx="126000" cy="5259285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6998208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1" y="2332386"/>
            <a:ext cx="74718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1" y="3492033"/>
            <a:ext cx="74718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41865" y="3333772"/>
            <a:ext cx="8687437" cy="1588"/>
          </a:xfrm>
          <a:prstGeom prst="line">
            <a:avLst/>
          </a:prstGeom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 userDrawn="1"/>
        </p:nvSpPr>
        <p:spPr>
          <a:xfrm>
            <a:off x="0" y="1748692"/>
            <a:ext cx="126000" cy="5259285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26880" cy="69982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748692"/>
            <a:ext cx="126000" cy="5259285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1" y="2332386"/>
            <a:ext cx="74718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1" y="3492033"/>
            <a:ext cx="74718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541865" y="3333772"/>
            <a:ext cx="8687437" cy="1588"/>
          </a:xfrm>
          <a:prstGeom prst="line">
            <a:avLst/>
          </a:prstGeom>
          <a:ln w="63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1642533"/>
            <a:ext cx="7772400" cy="1099609"/>
          </a:xfrm>
        </p:spPr>
        <p:txBody>
          <a:bodyPr anchor="b">
            <a:normAutofit/>
          </a:bodyPr>
          <a:lstStyle>
            <a:lvl1pPr algn="l">
              <a:defRPr sz="2400" b="1" cap="none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40270" y="2936127"/>
            <a:ext cx="7772400" cy="150018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Подзаголовок раздела презентации</a:t>
            </a:r>
            <a:endParaRPr lang="en-GB" dirty="0" smtClean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535050" y="2835279"/>
            <a:ext cx="8707158" cy="1588"/>
          </a:xfrm>
          <a:prstGeom prst="line">
            <a:avLst/>
          </a:prstGeom>
          <a:ln w="6350" cap="flat" cmpd="sng" algn="ctr">
            <a:solidFill>
              <a:srgbClr val="8E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Stripe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1642533"/>
            <a:ext cx="7772400" cy="1099609"/>
          </a:xfrm>
        </p:spPr>
        <p:txBody>
          <a:bodyPr anchor="b">
            <a:normAutofit/>
          </a:bodyPr>
          <a:lstStyle>
            <a:lvl1pPr algn="l">
              <a:defRPr sz="2400" b="1" cap="none">
                <a:solidFill>
                  <a:srgbClr val="000000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39738" y="2936875"/>
            <a:ext cx="7772932" cy="2989263"/>
          </a:xfrm>
        </p:spPr>
        <p:txBody>
          <a:bodyPr numCol="2">
            <a:normAutofit/>
          </a:bodyPr>
          <a:lstStyle>
            <a:lvl1pPr marL="180975" marR="0" indent="-163513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400"/>
              </a:spcAft>
              <a:buClrTx/>
              <a:buSzPct val="100000"/>
              <a:buFontTx/>
              <a:buBlip>
                <a:blip r:embed="rId4"/>
              </a:buBlip>
              <a:tabLst/>
              <a:defRPr sz="1300" baseline="0"/>
            </a:lvl1pPr>
          </a:lstStyle>
          <a:p>
            <a:pPr lvl="0"/>
            <a:r>
              <a:rPr lang="ru-RU" dirty="0" smtClean="0"/>
              <a:t>Содержание раздела презентации</a:t>
            </a:r>
          </a:p>
          <a:p>
            <a:pPr lvl="0"/>
            <a:r>
              <a:rPr lang="ru-RU" dirty="0" smtClean="0"/>
              <a:t>Содержание раздела презентации</a:t>
            </a:r>
          </a:p>
          <a:p>
            <a:pPr marL="180975" marR="0" lvl="0" indent="-163513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Blip>
                <a:blip r:embed="rId4"/>
              </a:buBlip>
              <a:tabLst/>
              <a:defRPr/>
            </a:pPr>
            <a:r>
              <a:rPr lang="ru-RU" dirty="0" smtClean="0"/>
              <a:t>Содержание раздела презентации</a:t>
            </a:r>
            <a:endParaRPr lang="en-US" dirty="0" smtClean="0"/>
          </a:p>
          <a:p>
            <a:pPr lvl="0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535050" y="2835279"/>
            <a:ext cx="8707158" cy="1588"/>
          </a:xfrm>
          <a:prstGeom prst="line">
            <a:avLst/>
          </a:prstGeom>
          <a:ln w="6350" cap="flat" cmpd="sng" algn="ctr">
            <a:solidFill>
              <a:srgbClr val="8EC02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Pattern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336800"/>
            <a:ext cx="9144000" cy="2171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2540000"/>
            <a:ext cx="3788829" cy="1752600"/>
          </a:xfrm>
        </p:spPr>
        <p:txBody>
          <a:bodyPr bIns="187200" anchor="ctr">
            <a:normAutofit/>
          </a:bodyPr>
          <a:lstStyle>
            <a:lvl1pPr algn="l">
              <a:defRPr sz="2400" b="1" cap="none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pic>
        <p:nvPicPr>
          <p:cNvPr id="6" name="Picture 5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440270" y="534397"/>
            <a:ext cx="3788829" cy="633943"/>
          </a:xfrm>
        </p:spPr>
        <p:txBody>
          <a:bodyPr anchor="ctr"/>
          <a:lstStyle>
            <a:lvl1pPr>
              <a:buNone/>
              <a:defRPr baseline="0"/>
            </a:lvl1pPr>
          </a:lstStyle>
          <a:p>
            <a:pPr lvl="0"/>
            <a:r>
              <a:rPr lang="ru-RU" dirty="0" smtClean="0"/>
              <a:t>С нами надежно.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7" y="534396"/>
            <a:ext cx="4168434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562100"/>
            <a:ext cx="8296552" cy="4470400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0" name="Rectangle 9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0"/>
            <a:ext cx="21336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1" name="Picture 10" descr="Logo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Main Patter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49400"/>
            <a:ext cx="9233611" cy="47244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714500"/>
            <a:ext cx="4168434" cy="4334934"/>
          </a:xfrm>
        </p:spPr>
        <p:txBody>
          <a:bodyPr/>
          <a:lstStyle>
            <a:lvl1pPr>
              <a:buFontTx/>
              <a:buBlip>
                <a:blip r:embed="rId4"/>
              </a:buBlip>
              <a:defRPr>
                <a:solidFill>
                  <a:schemeClr val="bg1"/>
                </a:solidFill>
              </a:defRPr>
            </a:lvl1pPr>
            <a:lvl2pPr>
              <a:buClr>
                <a:srgbClr val="8EC02F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EC02F"/>
              </a:buClr>
              <a:defRPr>
                <a:solidFill>
                  <a:schemeClr val="bg1"/>
                </a:solidFill>
              </a:defRPr>
            </a:lvl3pPr>
            <a:lvl4pPr>
              <a:buClr>
                <a:srgbClr val="8EC02F"/>
              </a:buClr>
              <a:defRPr>
                <a:solidFill>
                  <a:schemeClr val="bg1"/>
                </a:solidFill>
              </a:defRPr>
            </a:lvl4pPr>
            <a:lvl5pPr>
              <a:buClr>
                <a:srgbClr val="8EC02F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304800" y="6527720"/>
            <a:ext cx="2019300" cy="3302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594067" y="534396"/>
            <a:ext cx="4168434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0"/>
            <a:ext cx="21336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 descr="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3" name="Rectangle 12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6" y="534396"/>
            <a:ext cx="4600233" cy="633943"/>
          </a:xfrm>
        </p:spPr>
        <p:txBody>
          <a:bodyPr anchor="ctr"/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67" y="1549399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buClr>
                <a:srgbClr val="266234"/>
              </a:buClr>
              <a:buSzPct val="120000"/>
              <a:buFont typeface="Arial"/>
              <a:buChar char="•"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3584" y="1549399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overs Stripes 0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14" name="Slide Number Placeholder 5"/>
          <p:cNvSpPr txBox="1">
            <a:spLocks/>
          </p:cNvSpPr>
          <p:nvPr userDrawn="1"/>
        </p:nvSpPr>
        <p:spPr>
          <a:xfrm>
            <a:off x="6761284" y="65277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DF61C1-2457-E848-BB6B-E1DA9A549776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15" name="Picture 14" descr="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067" y="1549400"/>
            <a:ext cx="3944066" cy="330964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067" y="1880365"/>
            <a:ext cx="3944066" cy="4088636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2160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2502" y="1549400"/>
            <a:ext cx="4119682" cy="330964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2502" y="1880365"/>
            <a:ext cx="4119682" cy="4088636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180000" rIns="216000" bIns="936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274549"/>
            <a:ext cx="8296552" cy="4999251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ain Patter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501" y="1274549"/>
            <a:ext cx="8530977" cy="49992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5067" y="1405468"/>
            <a:ext cx="4461933" cy="4732866"/>
          </a:xfrm>
        </p:spPr>
        <p:txBody>
          <a:bodyPr/>
          <a:lstStyle>
            <a:lvl1pPr>
              <a:buFontTx/>
              <a:buBlip>
                <a:blip r:embed="rId3"/>
              </a:buBlip>
              <a:defRPr>
                <a:solidFill>
                  <a:schemeClr val="bg1"/>
                </a:solidFill>
              </a:defRPr>
            </a:lvl1pPr>
            <a:lvl2pPr>
              <a:buClr>
                <a:srgbClr val="8EC02F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EC02F"/>
              </a:buClr>
              <a:defRPr>
                <a:solidFill>
                  <a:schemeClr val="bg1"/>
                </a:solidFill>
              </a:defRPr>
            </a:lvl3pPr>
            <a:lvl4pPr>
              <a:buClr>
                <a:srgbClr val="8EC02F"/>
              </a:buClr>
              <a:defRPr>
                <a:solidFill>
                  <a:schemeClr val="bg1"/>
                </a:solidFill>
              </a:defRPr>
            </a:lvl4pPr>
            <a:lvl5pPr>
              <a:buClr>
                <a:srgbClr val="8EC02F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67" y="1282715"/>
            <a:ext cx="4038600" cy="494875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buClr>
                <a:srgbClr val="266234"/>
              </a:buClr>
              <a:buSzPct val="120000"/>
              <a:buFont typeface="Arial"/>
              <a:buChar char="•"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3584" y="1282715"/>
            <a:ext cx="4038600" cy="494875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067" y="1240602"/>
            <a:ext cx="3944066" cy="639762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067" y="1880365"/>
            <a:ext cx="3944066" cy="4359568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2160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2502" y="1240602"/>
            <a:ext cx="4119682" cy="639762"/>
          </a:xfrm>
          <a:solidFill>
            <a:srgbClr val="008000"/>
          </a:solidFill>
        </p:spPr>
        <p:txBody>
          <a:bodyPr lIns="144000" anchor="ctr">
            <a:normAutofit/>
          </a:bodyPr>
          <a:lstStyle>
            <a:lvl1pPr marL="0" indent="0">
              <a:buNone/>
              <a:defRPr sz="12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2502" y="1880365"/>
            <a:ext cx="4119682" cy="4359568"/>
          </a:xfr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lIns="144000" tIns="180000" rIns="216000" bIns="93600"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overs Stripes 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4672" y="-1495"/>
            <a:ext cx="9326880" cy="6998208"/>
          </a:xfrm>
          <a:prstGeom prst="rect">
            <a:avLst/>
          </a:prstGeom>
          <a:solidFill>
            <a:srgbClr val="9ACD3F"/>
          </a:solidFill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6" y="1540933"/>
            <a:ext cx="5374933" cy="1286934"/>
          </a:xfrm>
        </p:spPr>
        <p:txBody>
          <a:bodyPr anchor="ctr">
            <a:normAutofit/>
          </a:bodyPr>
          <a:lstStyle>
            <a:lvl1pPr>
              <a:defRPr sz="2400" baseline="0"/>
            </a:lvl1pPr>
          </a:lstStyle>
          <a:p>
            <a:r>
              <a:rPr lang="ru-RU" dirty="0" smtClean="0"/>
              <a:t>Закрывающий слайд презентации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94068" y="3462867"/>
            <a:ext cx="2818050" cy="2277534"/>
          </a:xfrm>
        </p:spPr>
        <p:txBody>
          <a:bodyPr anchor="b">
            <a:normAutofit/>
          </a:bodyPr>
          <a:lstStyle>
            <a:lvl1pPr marL="3175" indent="-3175">
              <a:buNone/>
              <a:defRPr sz="1000" baseline="0"/>
            </a:lvl1pPr>
          </a:lstStyle>
          <a:p>
            <a:pPr lvl="0"/>
            <a:r>
              <a:rPr lang="ru-RU" dirty="0" smtClean="0"/>
              <a:t>Текст закрывающего слайда, реквизиты, контактная информация.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overs Fiel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"/>
            <a:ext cx="9144000" cy="4279153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586321" y="4480105"/>
            <a:ext cx="76496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86321" y="5449760"/>
            <a:ext cx="7649629" cy="48114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12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6420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Patter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36800"/>
            <a:ext cx="9144000" cy="2171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2540000"/>
            <a:ext cx="3788829" cy="952033"/>
          </a:xfrm>
        </p:spPr>
        <p:txBody>
          <a:bodyPr bIns="187200" anchor="b">
            <a:normAutofit/>
          </a:bodyPr>
          <a:lstStyle>
            <a:lvl1pPr algn="l">
              <a:defRPr sz="2400" b="1" cap="none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2" y="3649054"/>
            <a:ext cx="3788828" cy="859446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pic>
        <p:nvPicPr>
          <p:cNvPr id="8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0564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Patter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36800"/>
            <a:ext cx="9144000" cy="45212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2540000"/>
            <a:ext cx="3788829" cy="952033"/>
          </a:xfrm>
        </p:spPr>
        <p:txBody>
          <a:bodyPr bIns="187200" anchor="b">
            <a:normAutofit/>
          </a:bodyPr>
          <a:lstStyle>
            <a:lvl1pPr algn="l">
              <a:defRPr sz="2400" b="1" cap="none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2" y="3649054"/>
            <a:ext cx="3788828" cy="859446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pic>
        <p:nvPicPr>
          <p:cNvPr id="8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28672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vers Gras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0"/>
            <a:ext cx="9164007" cy="6876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723054"/>
            <a:ext cx="126000" cy="5151600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440271" y="2332386"/>
            <a:ext cx="7471829" cy="843148"/>
          </a:xfrm>
        </p:spPr>
        <p:txBody>
          <a:bodyPr anchor="b">
            <a:normAutofit/>
          </a:bodyPr>
          <a:lstStyle>
            <a:lvl1pPr algn="l">
              <a:defRPr sz="24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ru-RU" dirty="0" smtClean="0"/>
              <a:t>Заголовок презентации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0271" y="3492033"/>
            <a:ext cx="7471829" cy="1294448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endParaRPr lang="en-US" dirty="0"/>
          </a:p>
        </p:txBody>
      </p:sp>
      <p:sp>
        <p:nvSpPr>
          <p:cNvPr id="18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4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9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20160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s Strip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4008" cy="71734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40270" y="1967281"/>
            <a:ext cx="7772400" cy="1099609"/>
          </a:xfrm>
        </p:spPr>
        <p:txBody>
          <a:bodyPr anchor="b">
            <a:normAutofit/>
          </a:bodyPr>
          <a:lstStyle>
            <a:lvl1pPr algn="l">
              <a:defRPr sz="2400" b="1" cap="none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Заголовок раздела презентации</a:t>
            </a:r>
            <a:endParaRPr lang="en-US" dirty="0"/>
          </a:p>
        </p:txBody>
      </p:sp>
      <p:sp>
        <p:nvSpPr>
          <p:cNvPr id="17" name="Rectangle 6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6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95987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vers Strip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6512" y="0"/>
            <a:ext cx="9233611" cy="7029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7" y="116632"/>
            <a:ext cx="4168434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562100"/>
            <a:ext cx="8296552" cy="4470400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4248" y="6592267"/>
            <a:ext cx="2133600" cy="265733"/>
          </a:xfrm>
        </p:spPr>
        <p:txBody>
          <a:bodyPr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fld id="{BB5B8D61-EFC6-4DBD-87D9-F0AAD6E7E683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36512" y="116633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12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116632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25427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vers Strip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3611" cy="6928225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067" y="1549399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buClr>
                <a:srgbClr val="266234"/>
              </a:buClr>
              <a:buSzPct val="120000"/>
              <a:buFont typeface="Arial"/>
              <a:buChar char="•"/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Click to edit Master text styles</a:t>
            </a:r>
          </a:p>
          <a:p>
            <a:pPr lvl="1"/>
            <a:r>
              <a:rPr lang="ru-RU" dirty="0" smtClean="0"/>
              <a:t>Second level</a:t>
            </a:r>
          </a:p>
          <a:p>
            <a:pPr lvl="2"/>
            <a:r>
              <a:rPr lang="ru-RU" dirty="0" smtClean="0"/>
              <a:t>Third level</a:t>
            </a:r>
          </a:p>
          <a:p>
            <a:pPr lvl="3"/>
            <a:r>
              <a:rPr lang="ru-RU" dirty="0" smtClean="0"/>
              <a:t>Fourth level</a:t>
            </a:r>
          </a:p>
          <a:p>
            <a:pPr lvl="4"/>
            <a:r>
              <a:rPr lang="ru-RU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3584" y="1549399"/>
            <a:ext cx="4038600" cy="44704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61284" y="6527720"/>
            <a:ext cx="2133600" cy="365125"/>
          </a:xfrm>
        </p:spPr>
        <p:txBody>
          <a:bodyPr/>
          <a:lstStyle>
            <a:lvl1pPr>
              <a:defRPr sz="1000" b="1">
                <a:solidFill>
                  <a:schemeClr val="bg1"/>
                </a:solidFill>
              </a:defRPr>
            </a:lvl1pPr>
          </a:lstStyle>
          <a:p>
            <a:fld id="{BB5B8D61-EFC6-4DBD-87D9-F0AAD6E7E683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594067" y="116632"/>
            <a:ext cx="4168434" cy="633943"/>
          </a:xfrm>
        </p:spPr>
        <p:txBody>
          <a:bodyPr anchor="ctr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12" name="Rectangle 9"/>
          <p:cNvSpPr/>
          <p:nvPr/>
        </p:nvSpPr>
        <p:spPr>
          <a:xfrm>
            <a:off x="0" y="116633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10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116632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42452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overs Strip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84672" y="-1495"/>
            <a:ext cx="9326880" cy="6998208"/>
          </a:xfrm>
          <a:prstGeom prst="rect">
            <a:avLst/>
          </a:prstGeom>
          <a:solidFill>
            <a:srgbClr val="9ACD3F"/>
          </a:solidFill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66" y="1540933"/>
            <a:ext cx="5374933" cy="1286934"/>
          </a:xfrm>
        </p:spPr>
        <p:txBody>
          <a:bodyPr anchor="ctr">
            <a:normAutofit/>
          </a:bodyPr>
          <a:lstStyle>
            <a:lvl1pPr>
              <a:defRPr sz="2400" baseline="0"/>
            </a:lvl1pPr>
          </a:lstStyle>
          <a:p>
            <a:r>
              <a:rPr lang="ru-RU" dirty="0" smtClean="0"/>
              <a:t>Закрывающий слайд презентации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94068" y="3462867"/>
            <a:ext cx="2818050" cy="2277534"/>
          </a:xfrm>
        </p:spPr>
        <p:txBody>
          <a:bodyPr anchor="b">
            <a:normAutofit/>
          </a:bodyPr>
          <a:lstStyle>
            <a:lvl1pPr marL="3175" indent="-3175">
              <a:buNone/>
              <a:defRPr sz="1000" baseline="0"/>
            </a:lvl1pPr>
          </a:lstStyle>
          <a:p>
            <a:pPr lvl="0"/>
            <a:r>
              <a:rPr lang="ru-RU" dirty="0" smtClean="0"/>
              <a:t>Текст закрывающего слайда, реквизиты, контактная информация.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810318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12"/>
          <p:cNvGrpSpPr/>
          <p:nvPr/>
        </p:nvGrpSpPr>
        <p:grpSpPr>
          <a:xfrm>
            <a:off x="0" y="9525"/>
            <a:ext cx="9144000" cy="6838950"/>
            <a:chOff x="0" y="9525"/>
            <a:chExt cx="9144000" cy="6838950"/>
          </a:xfrm>
        </p:grpSpPr>
        <p:pic>
          <p:nvPicPr>
            <p:cNvPr id="2" name="Picture 2" descr="C:\Documents and Settings\MArkin-AA\Рабочий стол\cover.jp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9525"/>
              <a:ext cx="9144000" cy="6838950"/>
            </a:xfrm>
            <a:prstGeom prst="rect">
              <a:avLst/>
            </a:prstGeom>
            <a:noFill/>
          </p:spPr>
        </p:pic>
        <p:sp>
          <p:nvSpPr>
            <p:cNvPr id="8" name="Прямоугольник 7"/>
            <p:cNvSpPr/>
            <p:nvPr userDrawn="1"/>
          </p:nvSpPr>
          <p:spPr>
            <a:xfrm>
              <a:off x="7631394" y="2152649"/>
              <a:ext cx="151389" cy="3614400"/>
            </a:xfrm>
            <a:prstGeom prst="rect">
              <a:avLst/>
            </a:prstGeom>
            <a:solidFill>
              <a:srgbClr val="F1CD3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ru-RU" sz="2700" dirty="0">
                <a:solidFill>
                  <a:prstClr val="white"/>
                </a:solidFill>
                <a:sym typeface="Gill Sans"/>
              </a:endParaRPr>
            </a:p>
          </p:txBody>
        </p:sp>
        <p:sp>
          <p:nvSpPr>
            <p:cNvPr id="9" name="Прямоугольник 8"/>
            <p:cNvSpPr/>
            <p:nvPr userDrawn="1"/>
          </p:nvSpPr>
          <p:spPr>
            <a:xfrm>
              <a:off x="6179080" y="2146669"/>
              <a:ext cx="195248" cy="3614400"/>
            </a:xfrm>
            <a:prstGeom prst="rect">
              <a:avLst/>
            </a:prstGeom>
            <a:solidFill>
              <a:srgbClr val="0D4528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ru-RU" sz="2700" dirty="0">
                <a:solidFill>
                  <a:prstClr val="white"/>
                </a:solidFill>
                <a:sym typeface="Gill Sans"/>
              </a:endParaRPr>
            </a:p>
          </p:txBody>
        </p:sp>
        <p:sp>
          <p:nvSpPr>
            <p:cNvPr id="10" name="Прямоугольник 9"/>
            <p:cNvSpPr/>
            <p:nvPr userDrawn="1"/>
          </p:nvSpPr>
          <p:spPr>
            <a:xfrm>
              <a:off x="7277942" y="2155004"/>
              <a:ext cx="262485" cy="3614400"/>
            </a:xfrm>
            <a:prstGeom prst="rect">
              <a:avLst/>
            </a:prstGeom>
            <a:solidFill>
              <a:srgbClr val="57A2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endParaRPr lang="ru-RU" sz="2700" dirty="0">
                <a:solidFill>
                  <a:prstClr val="white"/>
                </a:solidFill>
                <a:sym typeface="Gill San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2152649"/>
            <a:ext cx="126000" cy="3619501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534397"/>
            <a:ext cx="126000" cy="633942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11" name="Picture 6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6513" y="534396"/>
            <a:ext cx="3200187" cy="63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9234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69862143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25342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573849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3176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3460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2535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06730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t">
            <a:normAutofit/>
          </a:bodyPr>
          <a:lstStyle>
            <a:lvl1pPr>
              <a:defRPr sz="1600"/>
            </a:lvl1pPr>
          </a:lstStyle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068" y="1274549"/>
            <a:ext cx="8296552" cy="4999251"/>
          </a:xfrm>
        </p:spPr>
        <p:txBody>
          <a:bodyPr/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srgbClr val="000000"/>
              </a:solidFill>
              <a:latin typeface="Gill Sans"/>
              <a:sym typeface="Gill San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4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748584" y="338992"/>
            <a:ext cx="2133600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338992"/>
            <a:ext cx="126000" cy="5934808"/>
          </a:xfrm>
          <a:prstGeom prst="rect">
            <a:avLst/>
          </a:prstGeom>
          <a:solidFill>
            <a:srgbClr val="F6BC1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sz="2700" dirty="0">
              <a:solidFill>
                <a:prstClr val="white"/>
              </a:solidFill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59914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ru-RU" sz="2700" dirty="0">
              <a:solidFill>
                <a:srgbClr val="000000"/>
              </a:solidFill>
              <a:latin typeface="Gill Sans"/>
              <a:sym typeface="Gill San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38062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10872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84954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23114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6861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09938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77376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23552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6863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236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7413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8272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18045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1913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3693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63373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0755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6791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63827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5534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1125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26" Type="http://schemas.openxmlformats.org/officeDocument/2006/relationships/slideLayout" Target="../slideLayouts/slideLayout45.xml"/><Relationship Id="rId39" Type="http://schemas.openxmlformats.org/officeDocument/2006/relationships/theme" Target="../theme/theme2.xml"/><Relationship Id="rId3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40.xml"/><Relationship Id="rId34" Type="http://schemas.openxmlformats.org/officeDocument/2006/relationships/slideLayout" Target="../slideLayouts/slideLayout53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5" Type="http://schemas.openxmlformats.org/officeDocument/2006/relationships/slideLayout" Target="../slideLayouts/slideLayout44.xml"/><Relationship Id="rId33" Type="http://schemas.openxmlformats.org/officeDocument/2006/relationships/slideLayout" Target="../slideLayouts/slideLayout52.xml"/><Relationship Id="rId38" Type="http://schemas.openxmlformats.org/officeDocument/2006/relationships/slideLayout" Target="../slideLayouts/slideLayout57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slideLayout" Target="../slideLayouts/slideLayout39.xml"/><Relationship Id="rId29" Type="http://schemas.openxmlformats.org/officeDocument/2006/relationships/slideLayout" Target="../slideLayouts/slideLayout48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24" Type="http://schemas.openxmlformats.org/officeDocument/2006/relationships/slideLayout" Target="../slideLayouts/slideLayout43.xml"/><Relationship Id="rId32" Type="http://schemas.openxmlformats.org/officeDocument/2006/relationships/slideLayout" Target="../slideLayouts/slideLayout51.xml"/><Relationship Id="rId37" Type="http://schemas.openxmlformats.org/officeDocument/2006/relationships/slideLayout" Target="../slideLayouts/slideLayout56.xml"/><Relationship Id="rId40" Type="http://schemas.openxmlformats.org/officeDocument/2006/relationships/image" Target="../media/image1.png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23" Type="http://schemas.openxmlformats.org/officeDocument/2006/relationships/slideLayout" Target="../slideLayouts/slideLayout42.xml"/><Relationship Id="rId28" Type="http://schemas.openxmlformats.org/officeDocument/2006/relationships/slideLayout" Target="../slideLayouts/slideLayout47.xml"/><Relationship Id="rId36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29.xml"/><Relationship Id="rId19" Type="http://schemas.openxmlformats.org/officeDocument/2006/relationships/slideLayout" Target="../slideLayouts/slideLayout38.xml"/><Relationship Id="rId31" Type="http://schemas.openxmlformats.org/officeDocument/2006/relationships/slideLayout" Target="../slideLayouts/slideLayout50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Relationship Id="rId22" Type="http://schemas.openxmlformats.org/officeDocument/2006/relationships/slideLayout" Target="../slideLayouts/slideLayout41.xml"/><Relationship Id="rId27" Type="http://schemas.openxmlformats.org/officeDocument/2006/relationships/slideLayout" Target="../slideLayouts/slideLayout46.xml"/><Relationship Id="rId30" Type="http://schemas.openxmlformats.org/officeDocument/2006/relationships/slideLayout" Target="../slideLayouts/slideLayout49.xml"/><Relationship Id="rId35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067" y="338992"/>
            <a:ext cx="4168434" cy="5452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2300" y="1274549"/>
            <a:ext cx="8268320" cy="499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01808" y="64388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48584" y="64388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6DDF61C1-2457-E848-BB6B-E1DA9A54977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Date Placeholder 3"/>
          <p:cNvSpPr txBox="1">
            <a:spLocks/>
          </p:cNvSpPr>
          <p:nvPr/>
        </p:nvSpPr>
        <p:spPr>
          <a:xfrm>
            <a:off x="594067" y="64388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Россельхозбанк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637866" y="338992"/>
            <a:ext cx="2244317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  <p:sldLayoutId id="2147483675" r:id="rId4"/>
    <p:sldLayoutId id="2147483672" r:id="rId5"/>
    <p:sldLayoutId id="2147483662" r:id="rId6"/>
    <p:sldLayoutId id="2147483663" r:id="rId7"/>
    <p:sldLayoutId id="2147483664" r:id="rId8"/>
    <p:sldLayoutId id="2147483665" r:id="rId9"/>
    <p:sldLayoutId id="2147483671" r:id="rId10"/>
    <p:sldLayoutId id="2147483666" r:id="rId11"/>
    <p:sldLayoutId id="2147483677" r:id="rId12"/>
    <p:sldLayoutId id="2147483678" r:id="rId13"/>
    <p:sldLayoutId id="2147483679" r:id="rId14"/>
    <p:sldLayoutId id="2147483676" r:id="rId15"/>
    <p:sldLayoutId id="2147483667" r:id="rId16"/>
    <p:sldLayoutId id="2147483668" r:id="rId17"/>
    <p:sldLayoutId id="2147483669" r:id="rId18"/>
    <p:sldLayoutId id="2147483670" r:id="rId19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16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80975" indent="-163513" algn="l" defTabSz="457200" rtl="0" eaLnBrk="1" latinLnBrk="0" hangingPunct="1">
        <a:spcBef>
          <a:spcPct val="20000"/>
        </a:spcBef>
        <a:buSzPct val="100000"/>
        <a:buFontTx/>
        <a:buBlip>
          <a:blip r:embed="rId21"/>
        </a:buBlip>
        <a:defRPr sz="1200" kern="1200">
          <a:solidFill>
            <a:schemeClr val="tx1"/>
          </a:solidFill>
          <a:latin typeface="Arial"/>
          <a:ea typeface="+mn-ea"/>
          <a:cs typeface="Arial"/>
        </a:defRPr>
      </a:lvl1pPr>
      <a:lvl2pPr marL="360363" indent="-179388" algn="l" defTabSz="358775" rtl="0" eaLnBrk="1" latinLnBrk="0" hangingPunct="1">
        <a:spcBef>
          <a:spcPct val="20000"/>
        </a:spcBef>
        <a:buClr>
          <a:srgbClr val="266234"/>
        </a:buClr>
        <a:buSzPct val="140000"/>
        <a:buFont typeface="Arial"/>
        <a:buChar char="•"/>
        <a:defRPr sz="1200" kern="1200">
          <a:solidFill>
            <a:schemeClr val="tx1"/>
          </a:solidFill>
          <a:latin typeface="Arial"/>
          <a:ea typeface="+mn-ea"/>
          <a:cs typeface="Arial"/>
        </a:defRPr>
      </a:lvl2pPr>
      <a:lvl3pPr marL="536575" indent="-157163" algn="l" defTabSz="457200" rtl="0" eaLnBrk="1" latinLnBrk="0" hangingPunct="1">
        <a:spcBef>
          <a:spcPct val="20000"/>
        </a:spcBef>
        <a:buClr>
          <a:srgbClr val="266234"/>
        </a:buClr>
        <a:buSzPct val="120000"/>
        <a:buFont typeface="Wingdings" charset="2"/>
        <a:buChar char="§"/>
        <a:defRPr sz="1200" kern="1200">
          <a:solidFill>
            <a:schemeClr val="tx1"/>
          </a:solidFill>
          <a:latin typeface="Arial"/>
          <a:ea typeface="+mn-ea"/>
          <a:cs typeface="Arial"/>
        </a:defRPr>
      </a:lvl3pPr>
      <a:lvl4pPr marL="715963" indent="-174625" algn="l" defTabSz="457200" rtl="0" eaLnBrk="1" latinLnBrk="0" hangingPunct="1">
        <a:spcBef>
          <a:spcPct val="20000"/>
        </a:spcBef>
        <a:buClr>
          <a:srgbClr val="266234"/>
        </a:buClr>
        <a:buFont typeface="Arial"/>
        <a:buChar char="–"/>
        <a:defRPr sz="1200" kern="1200">
          <a:solidFill>
            <a:schemeClr val="tx1"/>
          </a:solidFill>
          <a:latin typeface="Arial"/>
          <a:ea typeface="+mn-ea"/>
          <a:cs typeface="Arial"/>
        </a:defRPr>
      </a:lvl4pPr>
      <a:lvl5pPr marL="896938" indent="-176213" algn="l" defTabSz="457200" rtl="0" eaLnBrk="1" latinLnBrk="0" hangingPunct="1">
        <a:spcBef>
          <a:spcPct val="20000"/>
        </a:spcBef>
        <a:buClr>
          <a:srgbClr val="266234"/>
        </a:buClr>
        <a:buSzPct val="50000"/>
        <a:buFont typeface="Wingdings" charset="2"/>
        <a:buChar char="u"/>
        <a:defRPr sz="12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067" y="338992"/>
            <a:ext cx="4168434" cy="5452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Заголовок слайда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2300" y="1274549"/>
            <a:ext cx="8268320" cy="499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48584" y="64388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defTabSz="914400"/>
            <a:fld id="{B87BBAF7-701D-4AF4-8BD4-C4C2E0BEA2D7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  <a:sym typeface="Gill Sans"/>
              </a:rPr>
              <a:pPr defTabSz="914400"/>
              <a:t>‹#›</a:t>
            </a:fld>
            <a:endParaRPr lang="ru-RU" dirty="0" smtClean="0">
              <a:solidFill>
                <a:prstClr val="black">
                  <a:tint val="75000"/>
                </a:prstClr>
              </a:solidFill>
              <a:latin typeface="Calibri"/>
              <a:sym typeface="Gill Sans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6637866" y="338992"/>
            <a:ext cx="2244317" cy="54529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defTabSz="914400"/>
            <a:endParaRPr lang="ru-RU" dirty="0" smtClean="0">
              <a:solidFill>
                <a:prstClr val="black">
                  <a:tint val="75000"/>
                </a:prstClr>
              </a:solidFill>
              <a:latin typeface="Calibri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9488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  <p:sldLayoutId id="2147483702" r:id="rId21"/>
    <p:sldLayoutId id="2147483703" r:id="rId22"/>
    <p:sldLayoutId id="2147483704" r:id="rId23"/>
    <p:sldLayoutId id="2147483705" r:id="rId24"/>
    <p:sldLayoutId id="2147483706" r:id="rId25"/>
    <p:sldLayoutId id="2147483707" r:id="rId26"/>
    <p:sldLayoutId id="2147483708" r:id="rId27"/>
    <p:sldLayoutId id="2147483709" r:id="rId28"/>
    <p:sldLayoutId id="2147483710" r:id="rId29"/>
    <p:sldLayoutId id="2147483711" r:id="rId30"/>
    <p:sldLayoutId id="2147483712" r:id="rId31"/>
    <p:sldLayoutId id="2147483713" r:id="rId32"/>
    <p:sldLayoutId id="2147483714" r:id="rId33"/>
    <p:sldLayoutId id="2147483715" r:id="rId34"/>
    <p:sldLayoutId id="2147483716" r:id="rId35"/>
    <p:sldLayoutId id="2147483717" r:id="rId36"/>
    <p:sldLayoutId id="2147483718" r:id="rId37"/>
    <p:sldLayoutId id="2147483719" r:id="rId38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16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80975" indent="-163513" algn="l" defTabSz="457200" rtl="0" eaLnBrk="1" latinLnBrk="0" hangingPunct="1">
        <a:spcBef>
          <a:spcPct val="20000"/>
        </a:spcBef>
        <a:buSzPct val="100000"/>
        <a:buFontTx/>
        <a:buBlip>
          <a:blip r:embed="rId40"/>
        </a:buBlip>
        <a:defRPr sz="1200" kern="1200">
          <a:solidFill>
            <a:schemeClr val="tx1"/>
          </a:solidFill>
          <a:latin typeface="Arial"/>
          <a:ea typeface="+mn-ea"/>
          <a:cs typeface="Arial"/>
        </a:defRPr>
      </a:lvl1pPr>
      <a:lvl2pPr marL="360363" indent="-179388" algn="l" defTabSz="358775" rtl="0" eaLnBrk="1" latinLnBrk="0" hangingPunct="1">
        <a:spcBef>
          <a:spcPct val="20000"/>
        </a:spcBef>
        <a:buClr>
          <a:srgbClr val="266234"/>
        </a:buClr>
        <a:buSzPct val="140000"/>
        <a:buFont typeface="Arial"/>
        <a:buChar char="•"/>
        <a:defRPr sz="1200" kern="1200">
          <a:solidFill>
            <a:schemeClr val="tx1"/>
          </a:solidFill>
          <a:latin typeface="Arial"/>
          <a:ea typeface="+mn-ea"/>
          <a:cs typeface="Arial"/>
        </a:defRPr>
      </a:lvl2pPr>
      <a:lvl3pPr marL="536575" indent="-157163" algn="l" defTabSz="457200" rtl="0" eaLnBrk="1" latinLnBrk="0" hangingPunct="1">
        <a:spcBef>
          <a:spcPct val="20000"/>
        </a:spcBef>
        <a:buClr>
          <a:srgbClr val="266234"/>
        </a:buClr>
        <a:buSzPct val="120000"/>
        <a:buFont typeface="Wingdings" charset="2"/>
        <a:buChar char="§"/>
        <a:defRPr sz="1200" kern="1200">
          <a:solidFill>
            <a:schemeClr val="tx1"/>
          </a:solidFill>
          <a:latin typeface="Arial"/>
          <a:ea typeface="+mn-ea"/>
          <a:cs typeface="Arial"/>
        </a:defRPr>
      </a:lvl3pPr>
      <a:lvl4pPr marL="715963" indent="-174625" algn="l" defTabSz="457200" rtl="0" eaLnBrk="1" latinLnBrk="0" hangingPunct="1">
        <a:spcBef>
          <a:spcPct val="20000"/>
        </a:spcBef>
        <a:buClr>
          <a:srgbClr val="266234"/>
        </a:buClr>
        <a:buFont typeface="Arial"/>
        <a:buChar char="–"/>
        <a:defRPr sz="1200" kern="1200">
          <a:solidFill>
            <a:schemeClr val="tx1"/>
          </a:solidFill>
          <a:latin typeface="Arial"/>
          <a:ea typeface="+mn-ea"/>
          <a:cs typeface="Arial"/>
        </a:defRPr>
      </a:lvl4pPr>
      <a:lvl5pPr marL="896938" indent="-176213" algn="l" defTabSz="457200" rtl="0" eaLnBrk="1" latinLnBrk="0" hangingPunct="1">
        <a:spcBef>
          <a:spcPct val="20000"/>
        </a:spcBef>
        <a:buClr>
          <a:srgbClr val="266234"/>
        </a:buClr>
        <a:buSzPct val="50000"/>
        <a:buFont typeface="Wingdings" charset="2"/>
        <a:buChar char="u"/>
        <a:defRPr sz="12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6187" y="498768"/>
            <a:ext cx="54505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b="1" dirty="0">
                <a:latin typeface="+mj-lt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b="1" dirty="0">
                <a:latin typeface="+mj-lt"/>
                <a:sym typeface="Gill Sans"/>
              </a:rPr>
              <a:t>«Комплексное развитие сельских территорий»</a:t>
            </a:r>
            <a:endParaRPr lang="ru-RU" sz="2000" b="1" dirty="0">
              <a:latin typeface="+mj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304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2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266256" y="507345"/>
            <a:ext cx="5601862" cy="7416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66256" y="1316260"/>
            <a:ext cx="3293438" cy="457456"/>
          </a:xfrm>
          <a:prstGeom prst="round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Цель кредита</a:t>
            </a:r>
            <a:endParaRPr lang="ru-RU" sz="20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7608" y="2070357"/>
            <a:ext cx="1888392" cy="118140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20799" y="2121908"/>
            <a:ext cx="61430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/>
              <a:t>Покупка квартиры в готовом или строящемся доме по договору купли-продажи /договору долевого участия </a:t>
            </a:r>
            <a:endParaRPr lang="ru-RU" sz="2000" dirty="0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7608" y="3400565"/>
            <a:ext cx="1888392" cy="131427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643361" y="3485764"/>
            <a:ext cx="62515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/>
              <a:t>Покупка дома с землей по договору купли-продажи / покупка земельного участка и строительство на нем жилого дома*</a:t>
            </a:r>
            <a:endParaRPr lang="ru-RU" sz="2000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7608" y="4863640"/>
            <a:ext cx="1888392" cy="1345914"/>
          </a:xfrm>
          <a:prstGeom prst="rect">
            <a:avLst/>
          </a:prstGeom>
          <a:ln>
            <a:noFill/>
          </a:ln>
        </p:spPr>
      </p:pic>
      <p:sp>
        <p:nvSpPr>
          <p:cNvPr id="24" name="TextBox 23"/>
          <p:cNvSpPr txBox="1"/>
          <p:nvPr/>
        </p:nvSpPr>
        <p:spPr>
          <a:xfrm>
            <a:off x="2620799" y="4980096"/>
            <a:ext cx="61430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/>
              <a:t>Строительство или завершение строительства жилого дома* на земельном участке, находящемся в собственности</a:t>
            </a:r>
            <a:endParaRPr lang="ru-RU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2527144" y="6111964"/>
            <a:ext cx="60554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* строительство должно осуществляться организацией по договору подряда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37029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3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266256" y="538897"/>
            <a:ext cx="5601862" cy="7416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49604483"/>
              </p:ext>
            </p:extLst>
          </p:nvPr>
        </p:nvGraphicFramePr>
        <p:xfrm>
          <a:off x="3492351" y="1794778"/>
          <a:ext cx="5691866" cy="45828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9790">
                  <a:extLst>
                    <a:ext uri="{9D8B030D-6E8A-4147-A177-3AD203B41FA5}">
                      <a16:colId xmlns:a16="http://schemas.microsoft.com/office/drawing/2014/main" xmlns="" val="3321350426"/>
                    </a:ext>
                  </a:extLst>
                </a:gridCol>
                <a:gridCol w="560816">
                  <a:extLst>
                    <a:ext uri="{9D8B030D-6E8A-4147-A177-3AD203B41FA5}">
                      <a16:colId xmlns:a16="http://schemas.microsoft.com/office/drawing/2014/main" xmlns="" val="4276241915"/>
                    </a:ext>
                  </a:extLst>
                </a:gridCol>
                <a:gridCol w="3651260">
                  <a:extLst>
                    <a:ext uri="{9D8B030D-6E8A-4147-A177-3AD203B41FA5}">
                      <a16:colId xmlns:a16="http://schemas.microsoft.com/office/drawing/2014/main" xmlns="" val="3832207275"/>
                    </a:ext>
                  </a:extLst>
                </a:gridCol>
              </a:tblGrid>
              <a:tr h="356854">
                <a:tc rowSpan="2">
                  <a:txBody>
                    <a:bodyPr/>
                    <a:lstStyle/>
                    <a:p>
                      <a:r>
                        <a:rPr lang="ru-RU" sz="1600" dirty="0" smtClean="0"/>
                        <a:t>Сумма кредита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Min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 smtClean="0"/>
                        <a:t>100 </a:t>
                      </a:r>
                      <a:r>
                        <a:rPr lang="ru-RU" sz="1600" b="0" dirty="0" smtClean="0"/>
                        <a:t>тыс.</a:t>
                      </a:r>
                      <a:r>
                        <a:rPr lang="ru-RU" sz="1600" b="0" baseline="0" dirty="0" smtClean="0"/>
                        <a:t> руб.</a:t>
                      </a:r>
                      <a:endParaRPr lang="ru-RU" sz="1600" b="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009220806"/>
                  </a:ext>
                </a:extLst>
              </a:tr>
              <a:tr h="754858">
                <a:tc vMerge="1">
                  <a:txBody>
                    <a:bodyPr/>
                    <a:lstStyle/>
                    <a:p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Max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 </a:t>
                      </a:r>
                      <a:r>
                        <a:rPr lang="ru-RU" sz="1600" dirty="0" smtClean="0"/>
                        <a:t>млн.</a:t>
                      </a:r>
                      <a:r>
                        <a:rPr lang="ru-RU" sz="1600" baseline="0" dirty="0" smtClean="0"/>
                        <a:t> руб. (Ленинградская обл., Дальневосточный федеральный округ)</a:t>
                      </a:r>
                    </a:p>
                    <a:p>
                      <a:r>
                        <a:rPr lang="ru-RU" sz="1600" baseline="0" dirty="0" smtClean="0"/>
                        <a:t>3 млн. руб. (иные регионы РФ)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130533548"/>
                  </a:ext>
                </a:extLst>
              </a:tr>
              <a:tr h="534691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Процентная ставка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от 2,7% до 3% годовых</a:t>
                      </a:r>
                      <a:r>
                        <a:rPr lang="en-US" sz="18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 </a:t>
                      </a:r>
                      <a:endParaRPr lang="ru-RU" sz="18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38617089"/>
                  </a:ext>
                </a:extLst>
              </a:tr>
              <a:tr h="355033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Срок кредита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до 25 лет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13342172"/>
                  </a:ext>
                </a:extLst>
              </a:tr>
              <a:tr h="534691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Первоначальный взнос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от 10% от стоимости объекта недвижимости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82014093"/>
                  </a:ext>
                </a:extLst>
              </a:tr>
              <a:tr h="534691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Срок действия решения банка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/>
                        <a:t>60 календарных</a:t>
                      </a:r>
                      <a:r>
                        <a:rPr lang="ru-RU" sz="1600" baseline="0" dirty="0" smtClean="0"/>
                        <a:t> </a:t>
                      </a:r>
                      <a:r>
                        <a:rPr lang="ru-RU" sz="1600" dirty="0" smtClean="0"/>
                        <a:t>дней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7612459"/>
                  </a:ext>
                </a:extLst>
              </a:tr>
              <a:tr h="975025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</a:rPr>
                        <a:t>Страхование</a:t>
                      </a:r>
                      <a:endParaRPr lang="ru-RU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страхование имущества, принимаемого Банком в залог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добровольное страхование жизни и здоровья заемщика/созаемщиков</a:t>
                      </a:r>
                      <a:endParaRPr lang="ru-RU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11389569"/>
                  </a:ext>
                </a:extLst>
              </a:tr>
            </a:tbl>
          </a:graphicData>
        </a:graphic>
      </p:graphicFrame>
      <p:sp>
        <p:nvSpPr>
          <p:cNvPr id="7" name="Shape 2623"/>
          <p:cNvSpPr/>
          <p:nvPr/>
        </p:nvSpPr>
        <p:spPr>
          <a:xfrm>
            <a:off x="2935721" y="3515262"/>
            <a:ext cx="421495" cy="362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364" y="13255"/>
                </a:moveTo>
                <a:lnTo>
                  <a:pt x="5400" y="13255"/>
                </a:lnTo>
                <a:lnTo>
                  <a:pt x="5400" y="15218"/>
                </a:lnTo>
                <a:lnTo>
                  <a:pt x="7364" y="15218"/>
                </a:lnTo>
                <a:cubicBezTo>
                  <a:pt x="7364" y="15218"/>
                  <a:pt x="7364" y="13255"/>
                  <a:pt x="7364" y="13255"/>
                </a:cubicBezTo>
                <a:close/>
                <a:moveTo>
                  <a:pt x="7364" y="16691"/>
                </a:moveTo>
                <a:lnTo>
                  <a:pt x="5400" y="16691"/>
                </a:lnTo>
                <a:lnTo>
                  <a:pt x="5400" y="18655"/>
                </a:lnTo>
                <a:lnTo>
                  <a:pt x="7364" y="18655"/>
                </a:lnTo>
                <a:cubicBezTo>
                  <a:pt x="7364" y="18655"/>
                  <a:pt x="7364" y="16691"/>
                  <a:pt x="7364" y="16691"/>
                </a:cubicBezTo>
                <a:close/>
                <a:moveTo>
                  <a:pt x="7364" y="9818"/>
                </a:moveTo>
                <a:lnTo>
                  <a:pt x="5400" y="9818"/>
                </a:lnTo>
                <a:lnTo>
                  <a:pt x="5400" y="11782"/>
                </a:lnTo>
                <a:lnTo>
                  <a:pt x="7364" y="11782"/>
                </a:lnTo>
                <a:cubicBezTo>
                  <a:pt x="7364" y="11782"/>
                  <a:pt x="7364" y="9818"/>
                  <a:pt x="7364" y="9818"/>
                </a:cubicBezTo>
                <a:close/>
                <a:moveTo>
                  <a:pt x="4418" y="16691"/>
                </a:moveTo>
                <a:lnTo>
                  <a:pt x="2455" y="16691"/>
                </a:lnTo>
                <a:lnTo>
                  <a:pt x="2455" y="18655"/>
                </a:lnTo>
                <a:lnTo>
                  <a:pt x="4418" y="18655"/>
                </a:lnTo>
                <a:cubicBezTo>
                  <a:pt x="4418" y="18655"/>
                  <a:pt x="4418" y="16691"/>
                  <a:pt x="4418" y="16691"/>
                </a:cubicBezTo>
                <a:close/>
                <a:moveTo>
                  <a:pt x="20618" y="6873"/>
                </a:moveTo>
                <a:lnTo>
                  <a:pt x="982" y="6873"/>
                </a:lnTo>
                <a:lnTo>
                  <a:pt x="982" y="3928"/>
                </a:lnTo>
                <a:cubicBezTo>
                  <a:pt x="982" y="3385"/>
                  <a:pt x="1422" y="2945"/>
                  <a:pt x="1964" y="2945"/>
                </a:cubicBezTo>
                <a:lnTo>
                  <a:pt x="3927" y="2945"/>
                </a:lnTo>
                <a:lnTo>
                  <a:pt x="3927" y="4418"/>
                </a:lnTo>
                <a:cubicBezTo>
                  <a:pt x="3927" y="4690"/>
                  <a:pt x="4147" y="4909"/>
                  <a:pt x="4418" y="4909"/>
                </a:cubicBezTo>
                <a:cubicBezTo>
                  <a:pt x="4690" y="4909"/>
                  <a:pt x="4909" y="4690"/>
                  <a:pt x="4909" y="4418"/>
                </a:cubicBezTo>
                <a:lnTo>
                  <a:pt x="4909" y="2945"/>
                </a:lnTo>
                <a:lnTo>
                  <a:pt x="16691" y="2945"/>
                </a:lnTo>
                <a:lnTo>
                  <a:pt x="16691" y="4418"/>
                </a:lnTo>
                <a:cubicBezTo>
                  <a:pt x="16691" y="4690"/>
                  <a:pt x="16910" y="4909"/>
                  <a:pt x="17182" y="4909"/>
                </a:cubicBezTo>
                <a:cubicBezTo>
                  <a:pt x="17453" y="4909"/>
                  <a:pt x="17673" y="4690"/>
                  <a:pt x="17673" y="4418"/>
                </a:cubicBezTo>
                <a:lnTo>
                  <a:pt x="17673" y="2945"/>
                </a:lnTo>
                <a:lnTo>
                  <a:pt x="19636" y="2945"/>
                </a:lnTo>
                <a:cubicBezTo>
                  <a:pt x="20178" y="2945"/>
                  <a:pt x="20618" y="3385"/>
                  <a:pt x="20618" y="3928"/>
                </a:cubicBezTo>
                <a:cubicBezTo>
                  <a:pt x="20618" y="3928"/>
                  <a:pt x="20618" y="6873"/>
                  <a:pt x="20618" y="6873"/>
                </a:cubicBezTo>
                <a:close/>
                <a:moveTo>
                  <a:pt x="20618" y="19636"/>
                </a:moveTo>
                <a:cubicBezTo>
                  <a:pt x="20618" y="20178"/>
                  <a:pt x="20178" y="20618"/>
                  <a:pt x="19636" y="20618"/>
                </a:cubicBezTo>
                <a:lnTo>
                  <a:pt x="1964" y="20618"/>
                </a:lnTo>
                <a:cubicBezTo>
                  <a:pt x="1422" y="20618"/>
                  <a:pt x="982" y="20178"/>
                  <a:pt x="982" y="19636"/>
                </a:cubicBezTo>
                <a:lnTo>
                  <a:pt x="982" y="7855"/>
                </a:lnTo>
                <a:lnTo>
                  <a:pt x="20618" y="7855"/>
                </a:lnTo>
                <a:cubicBezTo>
                  <a:pt x="20618" y="7855"/>
                  <a:pt x="20618" y="19636"/>
                  <a:pt x="20618" y="19636"/>
                </a:cubicBezTo>
                <a:close/>
                <a:moveTo>
                  <a:pt x="19636" y="1964"/>
                </a:moveTo>
                <a:lnTo>
                  <a:pt x="17673" y="1964"/>
                </a:lnTo>
                <a:lnTo>
                  <a:pt x="17673" y="491"/>
                </a:lnTo>
                <a:cubicBezTo>
                  <a:pt x="17673" y="220"/>
                  <a:pt x="17453" y="0"/>
                  <a:pt x="17182" y="0"/>
                </a:cubicBezTo>
                <a:cubicBezTo>
                  <a:pt x="16910" y="0"/>
                  <a:pt x="16691" y="220"/>
                  <a:pt x="16691" y="491"/>
                </a:cubicBezTo>
                <a:lnTo>
                  <a:pt x="16691" y="1964"/>
                </a:lnTo>
                <a:lnTo>
                  <a:pt x="4909" y="1964"/>
                </a:lnTo>
                <a:lnTo>
                  <a:pt x="4909" y="491"/>
                </a:lnTo>
                <a:cubicBezTo>
                  <a:pt x="4909" y="220"/>
                  <a:pt x="4690" y="0"/>
                  <a:pt x="4418" y="0"/>
                </a:cubicBezTo>
                <a:cubicBezTo>
                  <a:pt x="4147" y="0"/>
                  <a:pt x="3927" y="220"/>
                  <a:pt x="3927" y="491"/>
                </a:cubicBezTo>
                <a:lnTo>
                  <a:pt x="3927" y="1964"/>
                </a:lnTo>
                <a:lnTo>
                  <a:pt x="1964" y="1964"/>
                </a:lnTo>
                <a:cubicBezTo>
                  <a:pt x="879" y="1964"/>
                  <a:pt x="0" y="2843"/>
                  <a:pt x="0" y="3928"/>
                </a:cubicBezTo>
                <a:lnTo>
                  <a:pt x="0" y="19636"/>
                </a:lnTo>
                <a:cubicBezTo>
                  <a:pt x="0" y="2072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721"/>
                  <a:pt x="21600" y="19636"/>
                </a:cubicBezTo>
                <a:lnTo>
                  <a:pt x="21600" y="3928"/>
                </a:lnTo>
                <a:cubicBezTo>
                  <a:pt x="21600" y="2843"/>
                  <a:pt x="20721" y="1964"/>
                  <a:pt x="19636" y="1964"/>
                </a:cubicBezTo>
                <a:moveTo>
                  <a:pt x="4418" y="9818"/>
                </a:moveTo>
                <a:lnTo>
                  <a:pt x="2455" y="9818"/>
                </a:lnTo>
                <a:lnTo>
                  <a:pt x="2455" y="11782"/>
                </a:lnTo>
                <a:lnTo>
                  <a:pt x="4418" y="11782"/>
                </a:lnTo>
                <a:cubicBezTo>
                  <a:pt x="4418" y="11782"/>
                  <a:pt x="4418" y="9818"/>
                  <a:pt x="4418" y="9818"/>
                </a:cubicBezTo>
                <a:close/>
                <a:moveTo>
                  <a:pt x="4418" y="13255"/>
                </a:moveTo>
                <a:lnTo>
                  <a:pt x="2455" y="13255"/>
                </a:lnTo>
                <a:lnTo>
                  <a:pt x="2455" y="15218"/>
                </a:lnTo>
                <a:lnTo>
                  <a:pt x="4418" y="15218"/>
                </a:lnTo>
                <a:cubicBezTo>
                  <a:pt x="4418" y="15218"/>
                  <a:pt x="4418" y="13255"/>
                  <a:pt x="4418" y="13255"/>
                </a:cubicBezTo>
                <a:close/>
                <a:moveTo>
                  <a:pt x="10309" y="16691"/>
                </a:moveTo>
                <a:lnTo>
                  <a:pt x="8345" y="16691"/>
                </a:lnTo>
                <a:lnTo>
                  <a:pt x="8345" y="18655"/>
                </a:lnTo>
                <a:lnTo>
                  <a:pt x="10309" y="18655"/>
                </a:lnTo>
                <a:cubicBezTo>
                  <a:pt x="10309" y="18655"/>
                  <a:pt x="10309" y="16691"/>
                  <a:pt x="10309" y="16691"/>
                </a:cubicBezTo>
                <a:close/>
                <a:moveTo>
                  <a:pt x="10309" y="9818"/>
                </a:moveTo>
                <a:lnTo>
                  <a:pt x="8345" y="9818"/>
                </a:lnTo>
                <a:lnTo>
                  <a:pt x="8345" y="11782"/>
                </a:lnTo>
                <a:lnTo>
                  <a:pt x="10309" y="11782"/>
                </a:lnTo>
                <a:cubicBezTo>
                  <a:pt x="10309" y="11782"/>
                  <a:pt x="10309" y="9818"/>
                  <a:pt x="10309" y="9818"/>
                </a:cubicBezTo>
                <a:close/>
                <a:moveTo>
                  <a:pt x="10309" y="13255"/>
                </a:moveTo>
                <a:lnTo>
                  <a:pt x="8345" y="13255"/>
                </a:lnTo>
                <a:lnTo>
                  <a:pt x="8345" y="15218"/>
                </a:lnTo>
                <a:lnTo>
                  <a:pt x="10309" y="15218"/>
                </a:lnTo>
                <a:cubicBezTo>
                  <a:pt x="10309" y="15218"/>
                  <a:pt x="10309" y="13255"/>
                  <a:pt x="10309" y="13255"/>
                </a:cubicBezTo>
                <a:close/>
                <a:moveTo>
                  <a:pt x="19145" y="13255"/>
                </a:moveTo>
                <a:lnTo>
                  <a:pt x="17182" y="13255"/>
                </a:lnTo>
                <a:lnTo>
                  <a:pt x="17182" y="15218"/>
                </a:lnTo>
                <a:lnTo>
                  <a:pt x="19145" y="15218"/>
                </a:lnTo>
                <a:cubicBezTo>
                  <a:pt x="19145" y="15218"/>
                  <a:pt x="19145" y="13255"/>
                  <a:pt x="19145" y="13255"/>
                </a:cubicBezTo>
                <a:close/>
                <a:moveTo>
                  <a:pt x="16200" y="13255"/>
                </a:moveTo>
                <a:lnTo>
                  <a:pt x="14236" y="13255"/>
                </a:lnTo>
                <a:lnTo>
                  <a:pt x="14236" y="15218"/>
                </a:lnTo>
                <a:lnTo>
                  <a:pt x="16200" y="15218"/>
                </a:lnTo>
                <a:cubicBezTo>
                  <a:pt x="16200" y="15218"/>
                  <a:pt x="16200" y="13255"/>
                  <a:pt x="16200" y="13255"/>
                </a:cubicBezTo>
                <a:close/>
                <a:moveTo>
                  <a:pt x="19145" y="9818"/>
                </a:moveTo>
                <a:lnTo>
                  <a:pt x="17182" y="9818"/>
                </a:lnTo>
                <a:lnTo>
                  <a:pt x="17182" y="11782"/>
                </a:lnTo>
                <a:lnTo>
                  <a:pt x="19145" y="11782"/>
                </a:lnTo>
                <a:cubicBezTo>
                  <a:pt x="19145" y="11782"/>
                  <a:pt x="19145" y="9818"/>
                  <a:pt x="19145" y="9818"/>
                </a:cubicBezTo>
                <a:close/>
                <a:moveTo>
                  <a:pt x="16200" y="9818"/>
                </a:moveTo>
                <a:lnTo>
                  <a:pt x="14236" y="9818"/>
                </a:lnTo>
                <a:lnTo>
                  <a:pt x="14236" y="11782"/>
                </a:lnTo>
                <a:lnTo>
                  <a:pt x="16200" y="11782"/>
                </a:lnTo>
                <a:cubicBezTo>
                  <a:pt x="16200" y="11782"/>
                  <a:pt x="16200" y="9818"/>
                  <a:pt x="16200" y="9818"/>
                </a:cubicBezTo>
                <a:close/>
                <a:moveTo>
                  <a:pt x="13255" y="16691"/>
                </a:moveTo>
                <a:lnTo>
                  <a:pt x="11291" y="16691"/>
                </a:lnTo>
                <a:lnTo>
                  <a:pt x="11291" y="18655"/>
                </a:lnTo>
                <a:lnTo>
                  <a:pt x="13255" y="18655"/>
                </a:lnTo>
                <a:cubicBezTo>
                  <a:pt x="13255" y="18655"/>
                  <a:pt x="13255" y="16691"/>
                  <a:pt x="13255" y="16691"/>
                </a:cubicBezTo>
                <a:close/>
                <a:moveTo>
                  <a:pt x="13255" y="9818"/>
                </a:moveTo>
                <a:lnTo>
                  <a:pt x="11291" y="9818"/>
                </a:lnTo>
                <a:lnTo>
                  <a:pt x="11291" y="11782"/>
                </a:lnTo>
                <a:lnTo>
                  <a:pt x="13255" y="11782"/>
                </a:lnTo>
                <a:cubicBezTo>
                  <a:pt x="13255" y="11782"/>
                  <a:pt x="13255" y="9818"/>
                  <a:pt x="13255" y="9818"/>
                </a:cubicBezTo>
                <a:close/>
                <a:moveTo>
                  <a:pt x="13255" y="13255"/>
                </a:moveTo>
                <a:lnTo>
                  <a:pt x="11291" y="13255"/>
                </a:lnTo>
                <a:lnTo>
                  <a:pt x="11291" y="15218"/>
                </a:lnTo>
                <a:lnTo>
                  <a:pt x="13255" y="15218"/>
                </a:lnTo>
                <a:cubicBezTo>
                  <a:pt x="13255" y="15218"/>
                  <a:pt x="13255" y="13255"/>
                  <a:pt x="13255" y="13255"/>
                </a:cubicBezTo>
                <a:close/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lIns="14284" tIns="14284" rIns="14284" bIns="14284" anchor="ctr"/>
          <a:lstStyle/>
          <a:p>
            <a:pPr defTabSz="171399" eaLnBrk="1" hangingPunct="1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125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15952" y="4057927"/>
            <a:ext cx="731543" cy="32405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9BBB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10%</a:t>
            </a:r>
            <a:endParaRPr lang="ru-RU" sz="2000" b="1" dirty="0">
              <a:solidFill>
                <a:srgbClr val="9BBB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2844"/>
          <p:cNvSpPr/>
          <p:nvPr/>
        </p:nvSpPr>
        <p:spPr>
          <a:xfrm>
            <a:off x="2968341" y="4702487"/>
            <a:ext cx="411887" cy="304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982"/>
                </a:moveTo>
                <a:cubicBezTo>
                  <a:pt x="14012" y="982"/>
                  <a:pt x="16860" y="2526"/>
                  <a:pt x="18652" y="4909"/>
                </a:cubicBezTo>
                <a:lnTo>
                  <a:pt x="14727" y="4909"/>
                </a:lnTo>
                <a:cubicBezTo>
                  <a:pt x="14456" y="4909"/>
                  <a:pt x="14236" y="5129"/>
                  <a:pt x="14236" y="5400"/>
                </a:cubicBezTo>
                <a:cubicBezTo>
                  <a:pt x="14236" y="5672"/>
                  <a:pt x="14456" y="5891"/>
                  <a:pt x="14727" y="5891"/>
                </a:cubicBezTo>
                <a:lnTo>
                  <a:pt x="19636" y="5891"/>
                </a:lnTo>
                <a:cubicBezTo>
                  <a:pt x="19907" y="5891"/>
                  <a:pt x="20127" y="5672"/>
                  <a:pt x="20127" y="5400"/>
                </a:cubicBezTo>
                <a:lnTo>
                  <a:pt x="20127" y="491"/>
                </a:lnTo>
                <a:cubicBezTo>
                  <a:pt x="20127" y="220"/>
                  <a:pt x="19907" y="0"/>
                  <a:pt x="19636" y="0"/>
                </a:cubicBezTo>
                <a:cubicBezTo>
                  <a:pt x="19366" y="0"/>
                  <a:pt x="19145" y="220"/>
                  <a:pt x="19145" y="491"/>
                </a:cubicBezTo>
                <a:lnTo>
                  <a:pt x="19145" y="3962"/>
                </a:lnTo>
                <a:cubicBezTo>
                  <a:pt x="17166" y="1546"/>
                  <a:pt x="14167" y="0"/>
                  <a:pt x="10800" y="0"/>
                </a:cubicBezTo>
                <a:cubicBezTo>
                  <a:pt x="4836" y="0"/>
                  <a:pt x="0" y="4836"/>
                  <a:pt x="0" y="10800"/>
                </a:cubicBezTo>
                <a:cubicBezTo>
                  <a:pt x="0" y="11071"/>
                  <a:pt x="220" y="11291"/>
                  <a:pt x="491" y="11291"/>
                </a:cubicBezTo>
                <a:cubicBezTo>
                  <a:pt x="762" y="11291"/>
                  <a:pt x="982" y="11071"/>
                  <a:pt x="982" y="10800"/>
                </a:cubicBezTo>
                <a:cubicBezTo>
                  <a:pt x="982" y="5378"/>
                  <a:pt x="5377" y="982"/>
                  <a:pt x="10800" y="982"/>
                </a:cubicBezTo>
                <a:moveTo>
                  <a:pt x="21109" y="10309"/>
                </a:moveTo>
                <a:cubicBezTo>
                  <a:pt x="20838" y="10309"/>
                  <a:pt x="20618" y="10529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cubicBezTo>
                  <a:pt x="7588" y="20618"/>
                  <a:pt x="4740" y="19075"/>
                  <a:pt x="2948" y="16691"/>
                </a:cubicBezTo>
                <a:lnTo>
                  <a:pt x="6873" y="16691"/>
                </a:lnTo>
                <a:cubicBezTo>
                  <a:pt x="7144" y="16691"/>
                  <a:pt x="7364" y="16471"/>
                  <a:pt x="7364" y="16200"/>
                </a:cubicBezTo>
                <a:cubicBezTo>
                  <a:pt x="7364" y="15929"/>
                  <a:pt x="7144" y="15709"/>
                  <a:pt x="6873" y="15709"/>
                </a:cubicBezTo>
                <a:lnTo>
                  <a:pt x="1964" y="15709"/>
                </a:lnTo>
                <a:cubicBezTo>
                  <a:pt x="1693" y="15709"/>
                  <a:pt x="1473" y="15929"/>
                  <a:pt x="1473" y="16200"/>
                </a:cubicBezTo>
                <a:lnTo>
                  <a:pt x="1473" y="21109"/>
                </a:lnTo>
                <a:cubicBezTo>
                  <a:pt x="1473" y="21380"/>
                  <a:pt x="1693" y="21600"/>
                  <a:pt x="1964" y="21600"/>
                </a:cubicBezTo>
                <a:cubicBezTo>
                  <a:pt x="2234" y="21600"/>
                  <a:pt x="2455" y="21380"/>
                  <a:pt x="2455" y="21109"/>
                </a:cubicBezTo>
                <a:lnTo>
                  <a:pt x="2455" y="17639"/>
                </a:lnTo>
                <a:cubicBezTo>
                  <a:pt x="4434" y="20054"/>
                  <a:pt x="7433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10529"/>
                  <a:pt x="21380" y="10309"/>
                  <a:pt x="21109" y="10309"/>
                </a:cubicBezTo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lIns="14284" tIns="14284" rIns="14284" bIns="14284" anchor="ctr"/>
          <a:lstStyle/>
          <a:p>
            <a:pPr defTabSz="171399" eaLnBrk="1" hangingPunct="1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125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Calibri" charset="0"/>
              <a:cs typeface="Calibri" charset="0"/>
              <a:sym typeface="Gill Sans"/>
            </a:endParaRPr>
          </a:p>
        </p:txBody>
      </p:sp>
      <p:grpSp>
        <p:nvGrpSpPr>
          <p:cNvPr id="11" name="Group 38"/>
          <p:cNvGrpSpPr/>
          <p:nvPr/>
        </p:nvGrpSpPr>
        <p:grpSpPr>
          <a:xfrm>
            <a:off x="2976418" y="2099664"/>
            <a:ext cx="440220" cy="485693"/>
            <a:chOff x="-1587" y="-3175"/>
            <a:chExt cx="3670300" cy="3671888"/>
          </a:xfrm>
          <a:solidFill>
            <a:srgbClr val="9BBB59"/>
          </a:solidFill>
        </p:grpSpPr>
        <p:sp>
          <p:nvSpPr>
            <p:cNvPr id="12" name="Freeform 24"/>
            <p:cNvSpPr>
              <a:spLocks noEditPoints="1"/>
            </p:cNvSpPr>
            <p:nvPr/>
          </p:nvSpPr>
          <p:spPr bwMode="auto">
            <a:xfrm>
              <a:off x="-1587" y="-3175"/>
              <a:ext cx="3670300" cy="3671888"/>
            </a:xfrm>
            <a:custGeom>
              <a:avLst/>
              <a:gdLst>
                <a:gd name="T0" fmla="*/ 631 w 976"/>
                <a:gd name="T1" fmla="*/ 306 h 976"/>
                <a:gd name="T2" fmla="*/ 488 w 976"/>
                <a:gd name="T3" fmla="*/ 0 h 976"/>
                <a:gd name="T4" fmla="*/ 275 w 976"/>
                <a:gd name="T5" fmla="*/ 312 h 976"/>
                <a:gd name="T6" fmla="*/ 244 w 976"/>
                <a:gd name="T7" fmla="*/ 329 h 976"/>
                <a:gd name="T8" fmla="*/ 92 w 976"/>
                <a:gd name="T9" fmla="*/ 305 h 976"/>
                <a:gd name="T10" fmla="*/ 0 w 976"/>
                <a:gd name="T11" fmla="*/ 885 h 976"/>
                <a:gd name="T12" fmla="*/ 183 w 976"/>
                <a:gd name="T13" fmla="*/ 976 h 976"/>
                <a:gd name="T14" fmla="*/ 266 w 976"/>
                <a:gd name="T15" fmla="*/ 924 h 976"/>
                <a:gd name="T16" fmla="*/ 275 w 976"/>
                <a:gd name="T17" fmla="*/ 926 h 976"/>
                <a:gd name="T18" fmla="*/ 580 w 976"/>
                <a:gd name="T19" fmla="*/ 976 h 976"/>
                <a:gd name="T20" fmla="*/ 856 w 976"/>
                <a:gd name="T21" fmla="*/ 917 h 976"/>
                <a:gd name="T22" fmla="*/ 870 w 976"/>
                <a:gd name="T23" fmla="*/ 831 h 976"/>
                <a:gd name="T24" fmla="*/ 920 w 976"/>
                <a:gd name="T25" fmla="*/ 669 h 976"/>
                <a:gd name="T26" fmla="*/ 949 w 976"/>
                <a:gd name="T27" fmla="*/ 512 h 976"/>
                <a:gd name="T28" fmla="*/ 976 w 976"/>
                <a:gd name="T29" fmla="*/ 439 h 976"/>
                <a:gd name="T30" fmla="*/ 890 w 976"/>
                <a:gd name="T31" fmla="*/ 319 h 976"/>
                <a:gd name="T32" fmla="*/ 183 w 976"/>
                <a:gd name="T33" fmla="*/ 915 h 976"/>
                <a:gd name="T34" fmla="*/ 61 w 976"/>
                <a:gd name="T35" fmla="*/ 885 h 976"/>
                <a:gd name="T36" fmla="*/ 92 w 976"/>
                <a:gd name="T37" fmla="*/ 366 h 976"/>
                <a:gd name="T38" fmla="*/ 214 w 976"/>
                <a:gd name="T39" fmla="*/ 397 h 976"/>
                <a:gd name="T40" fmla="*/ 914 w 976"/>
                <a:gd name="T41" fmla="*/ 443 h 976"/>
                <a:gd name="T42" fmla="*/ 793 w 976"/>
                <a:gd name="T43" fmla="*/ 488 h 976"/>
                <a:gd name="T44" fmla="*/ 793 w 976"/>
                <a:gd name="T45" fmla="*/ 519 h 976"/>
                <a:gd name="T46" fmla="*/ 901 w 976"/>
                <a:gd name="T47" fmla="*/ 575 h 976"/>
                <a:gd name="T48" fmla="*/ 763 w 976"/>
                <a:gd name="T49" fmla="*/ 641 h 976"/>
                <a:gd name="T50" fmla="*/ 763 w 976"/>
                <a:gd name="T51" fmla="*/ 671 h 976"/>
                <a:gd name="T52" fmla="*/ 862 w 976"/>
                <a:gd name="T53" fmla="*/ 734 h 976"/>
                <a:gd name="T54" fmla="*/ 732 w 976"/>
                <a:gd name="T55" fmla="*/ 793 h 976"/>
                <a:gd name="T56" fmla="*/ 732 w 976"/>
                <a:gd name="T57" fmla="*/ 824 h 976"/>
                <a:gd name="T58" fmla="*/ 811 w 976"/>
                <a:gd name="T59" fmla="*/ 866 h 976"/>
                <a:gd name="T60" fmla="*/ 747 w 976"/>
                <a:gd name="T61" fmla="*/ 915 h 976"/>
                <a:gd name="T62" fmla="*/ 411 w 976"/>
                <a:gd name="T63" fmla="*/ 896 h 976"/>
                <a:gd name="T64" fmla="*/ 244 w 976"/>
                <a:gd name="T65" fmla="*/ 835 h 976"/>
                <a:gd name="T66" fmla="*/ 268 w 976"/>
                <a:gd name="T67" fmla="*/ 382 h 976"/>
                <a:gd name="T68" fmla="*/ 458 w 976"/>
                <a:gd name="T69" fmla="*/ 92 h 976"/>
                <a:gd name="T70" fmla="*/ 577 w 976"/>
                <a:gd name="T71" fmla="*/ 206 h 976"/>
                <a:gd name="T72" fmla="*/ 879 w 976"/>
                <a:gd name="T73" fmla="*/ 377 h 976"/>
                <a:gd name="T74" fmla="*/ 914 w 976"/>
                <a:gd name="T75" fmla="*/ 443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6" h="976">
                  <a:moveTo>
                    <a:pt x="890" y="319"/>
                  </a:moveTo>
                  <a:cubicBezTo>
                    <a:pt x="851" y="309"/>
                    <a:pt x="762" y="309"/>
                    <a:pt x="631" y="306"/>
                  </a:cubicBezTo>
                  <a:cubicBezTo>
                    <a:pt x="637" y="277"/>
                    <a:pt x="638" y="252"/>
                    <a:pt x="638" y="206"/>
                  </a:cubicBezTo>
                  <a:cubicBezTo>
                    <a:pt x="638" y="96"/>
                    <a:pt x="559" y="0"/>
                    <a:pt x="488" y="0"/>
                  </a:cubicBezTo>
                  <a:cubicBezTo>
                    <a:pt x="438" y="0"/>
                    <a:pt x="397" y="41"/>
                    <a:pt x="397" y="91"/>
                  </a:cubicBezTo>
                  <a:cubicBezTo>
                    <a:pt x="396" y="152"/>
                    <a:pt x="377" y="258"/>
                    <a:pt x="275" y="312"/>
                  </a:cubicBezTo>
                  <a:cubicBezTo>
                    <a:pt x="267" y="316"/>
                    <a:pt x="246" y="327"/>
                    <a:pt x="242" y="328"/>
                  </a:cubicBezTo>
                  <a:cubicBezTo>
                    <a:pt x="244" y="329"/>
                    <a:pt x="244" y="329"/>
                    <a:pt x="244" y="329"/>
                  </a:cubicBezTo>
                  <a:cubicBezTo>
                    <a:pt x="228" y="316"/>
                    <a:pt x="206" y="305"/>
                    <a:pt x="183" y="305"/>
                  </a:cubicBezTo>
                  <a:cubicBezTo>
                    <a:pt x="92" y="305"/>
                    <a:pt x="92" y="305"/>
                    <a:pt x="92" y="305"/>
                  </a:cubicBezTo>
                  <a:cubicBezTo>
                    <a:pt x="41" y="305"/>
                    <a:pt x="0" y="346"/>
                    <a:pt x="0" y="397"/>
                  </a:cubicBezTo>
                  <a:cubicBezTo>
                    <a:pt x="0" y="885"/>
                    <a:pt x="0" y="885"/>
                    <a:pt x="0" y="885"/>
                  </a:cubicBezTo>
                  <a:cubicBezTo>
                    <a:pt x="0" y="935"/>
                    <a:pt x="41" y="976"/>
                    <a:pt x="92" y="976"/>
                  </a:cubicBezTo>
                  <a:cubicBezTo>
                    <a:pt x="183" y="976"/>
                    <a:pt x="183" y="976"/>
                    <a:pt x="183" y="976"/>
                  </a:cubicBezTo>
                  <a:cubicBezTo>
                    <a:pt x="219" y="976"/>
                    <a:pt x="250" y="954"/>
                    <a:pt x="264" y="923"/>
                  </a:cubicBezTo>
                  <a:cubicBezTo>
                    <a:pt x="265" y="923"/>
                    <a:pt x="265" y="924"/>
                    <a:pt x="266" y="924"/>
                  </a:cubicBezTo>
                  <a:cubicBezTo>
                    <a:pt x="268" y="924"/>
                    <a:pt x="270" y="925"/>
                    <a:pt x="273" y="926"/>
                  </a:cubicBezTo>
                  <a:cubicBezTo>
                    <a:pt x="274" y="926"/>
                    <a:pt x="274" y="926"/>
                    <a:pt x="275" y="926"/>
                  </a:cubicBezTo>
                  <a:cubicBezTo>
                    <a:pt x="292" y="930"/>
                    <a:pt x="326" y="938"/>
                    <a:pt x="398" y="955"/>
                  </a:cubicBezTo>
                  <a:cubicBezTo>
                    <a:pt x="414" y="959"/>
                    <a:pt x="496" y="976"/>
                    <a:pt x="580" y="976"/>
                  </a:cubicBezTo>
                  <a:cubicBezTo>
                    <a:pt x="747" y="976"/>
                    <a:pt x="747" y="976"/>
                    <a:pt x="747" y="976"/>
                  </a:cubicBezTo>
                  <a:cubicBezTo>
                    <a:pt x="798" y="976"/>
                    <a:pt x="835" y="956"/>
                    <a:pt x="856" y="917"/>
                  </a:cubicBezTo>
                  <a:cubicBezTo>
                    <a:pt x="857" y="917"/>
                    <a:pt x="864" y="903"/>
                    <a:pt x="869" y="884"/>
                  </a:cubicBezTo>
                  <a:cubicBezTo>
                    <a:pt x="874" y="870"/>
                    <a:pt x="875" y="851"/>
                    <a:pt x="870" y="831"/>
                  </a:cubicBezTo>
                  <a:cubicBezTo>
                    <a:pt x="903" y="808"/>
                    <a:pt x="913" y="774"/>
                    <a:pt x="920" y="752"/>
                  </a:cubicBezTo>
                  <a:cubicBezTo>
                    <a:pt x="932" y="716"/>
                    <a:pt x="928" y="688"/>
                    <a:pt x="920" y="669"/>
                  </a:cubicBezTo>
                  <a:cubicBezTo>
                    <a:pt x="939" y="651"/>
                    <a:pt x="954" y="625"/>
                    <a:pt x="961" y="585"/>
                  </a:cubicBezTo>
                  <a:cubicBezTo>
                    <a:pt x="965" y="559"/>
                    <a:pt x="961" y="534"/>
                    <a:pt x="949" y="512"/>
                  </a:cubicBezTo>
                  <a:cubicBezTo>
                    <a:pt x="966" y="493"/>
                    <a:pt x="974" y="468"/>
                    <a:pt x="975" y="446"/>
                  </a:cubicBezTo>
                  <a:cubicBezTo>
                    <a:pt x="976" y="439"/>
                    <a:pt x="976" y="439"/>
                    <a:pt x="976" y="439"/>
                  </a:cubicBezTo>
                  <a:cubicBezTo>
                    <a:pt x="976" y="435"/>
                    <a:pt x="976" y="433"/>
                    <a:pt x="976" y="424"/>
                  </a:cubicBezTo>
                  <a:cubicBezTo>
                    <a:pt x="976" y="386"/>
                    <a:pt x="949" y="336"/>
                    <a:pt x="890" y="319"/>
                  </a:cubicBezTo>
                  <a:close/>
                  <a:moveTo>
                    <a:pt x="214" y="885"/>
                  </a:moveTo>
                  <a:cubicBezTo>
                    <a:pt x="214" y="901"/>
                    <a:pt x="200" y="915"/>
                    <a:pt x="183" y="915"/>
                  </a:cubicBezTo>
                  <a:cubicBezTo>
                    <a:pt x="92" y="915"/>
                    <a:pt x="92" y="915"/>
                    <a:pt x="92" y="915"/>
                  </a:cubicBezTo>
                  <a:cubicBezTo>
                    <a:pt x="75" y="915"/>
                    <a:pt x="61" y="901"/>
                    <a:pt x="61" y="885"/>
                  </a:cubicBezTo>
                  <a:cubicBezTo>
                    <a:pt x="61" y="397"/>
                    <a:pt x="61" y="397"/>
                    <a:pt x="61" y="397"/>
                  </a:cubicBezTo>
                  <a:cubicBezTo>
                    <a:pt x="61" y="380"/>
                    <a:pt x="75" y="366"/>
                    <a:pt x="92" y="366"/>
                  </a:cubicBezTo>
                  <a:cubicBezTo>
                    <a:pt x="183" y="366"/>
                    <a:pt x="183" y="366"/>
                    <a:pt x="183" y="366"/>
                  </a:cubicBezTo>
                  <a:cubicBezTo>
                    <a:pt x="200" y="366"/>
                    <a:pt x="214" y="380"/>
                    <a:pt x="214" y="397"/>
                  </a:cubicBezTo>
                  <a:lnTo>
                    <a:pt x="214" y="885"/>
                  </a:lnTo>
                  <a:close/>
                  <a:moveTo>
                    <a:pt x="914" y="443"/>
                  </a:moveTo>
                  <a:cubicBezTo>
                    <a:pt x="914" y="458"/>
                    <a:pt x="907" y="488"/>
                    <a:pt x="854" y="488"/>
                  </a:cubicBezTo>
                  <a:cubicBezTo>
                    <a:pt x="808" y="488"/>
                    <a:pt x="793" y="488"/>
                    <a:pt x="793" y="488"/>
                  </a:cubicBezTo>
                  <a:cubicBezTo>
                    <a:pt x="785" y="488"/>
                    <a:pt x="778" y="495"/>
                    <a:pt x="778" y="503"/>
                  </a:cubicBezTo>
                  <a:cubicBezTo>
                    <a:pt x="778" y="512"/>
                    <a:pt x="785" y="519"/>
                    <a:pt x="793" y="519"/>
                  </a:cubicBezTo>
                  <a:cubicBezTo>
                    <a:pt x="793" y="519"/>
                    <a:pt x="806" y="519"/>
                    <a:pt x="852" y="519"/>
                  </a:cubicBezTo>
                  <a:cubicBezTo>
                    <a:pt x="898" y="519"/>
                    <a:pt x="904" y="556"/>
                    <a:pt x="901" y="575"/>
                  </a:cubicBezTo>
                  <a:cubicBezTo>
                    <a:pt x="897" y="598"/>
                    <a:pt x="886" y="641"/>
                    <a:pt x="835" y="641"/>
                  </a:cubicBezTo>
                  <a:cubicBezTo>
                    <a:pt x="783" y="641"/>
                    <a:pt x="763" y="641"/>
                    <a:pt x="763" y="641"/>
                  </a:cubicBezTo>
                  <a:cubicBezTo>
                    <a:pt x="754" y="641"/>
                    <a:pt x="747" y="647"/>
                    <a:pt x="747" y="656"/>
                  </a:cubicBezTo>
                  <a:cubicBezTo>
                    <a:pt x="747" y="664"/>
                    <a:pt x="754" y="671"/>
                    <a:pt x="763" y="671"/>
                  </a:cubicBezTo>
                  <a:cubicBezTo>
                    <a:pt x="763" y="671"/>
                    <a:pt x="799" y="671"/>
                    <a:pt x="823" y="671"/>
                  </a:cubicBezTo>
                  <a:cubicBezTo>
                    <a:pt x="874" y="671"/>
                    <a:pt x="870" y="710"/>
                    <a:pt x="862" y="734"/>
                  </a:cubicBezTo>
                  <a:cubicBezTo>
                    <a:pt x="852" y="764"/>
                    <a:pt x="846" y="793"/>
                    <a:pt x="782" y="793"/>
                  </a:cubicBezTo>
                  <a:cubicBezTo>
                    <a:pt x="760" y="793"/>
                    <a:pt x="732" y="793"/>
                    <a:pt x="732" y="793"/>
                  </a:cubicBezTo>
                  <a:cubicBezTo>
                    <a:pt x="723" y="793"/>
                    <a:pt x="717" y="800"/>
                    <a:pt x="717" y="808"/>
                  </a:cubicBezTo>
                  <a:cubicBezTo>
                    <a:pt x="717" y="817"/>
                    <a:pt x="723" y="824"/>
                    <a:pt x="732" y="824"/>
                  </a:cubicBezTo>
                  <a:cubicBezTo>
                    <a:pt x="732" y="824"/>
                    <a:pt x="753" y="824"/>
                    <a:pt x="780" y="824"/>
                  </a:cubicBezTo>
                  <a:cubicBezTo>
                    <a:pt x="813" y="824"/>
                    <a:pt x="815" y="855"/>
                    <a:pt x="811" y="866"/>
                  </a:cubicBezTo>
                  <a:cubicBezTo>
                    <a:pt x="807" y="879"/>
                    <a:pt x="803" y="888"/>
                    <a:pt x="803" y="888"/>
                  </a:cubicBezTo>
                  <a:cubicBezTo>
                    <a:pt x="793" y="905"/>
                    <a:pt x="779" y="915"/>
                    <a:pt x="747" y="915"/>
                  </a:cubicBezTo>
                  <a:cubicBezTo>
                    <a:pt x="580" y="915"/>
                    <a:pt x="580" y="915"/>
                    <a:pt x="580" y="915"/>
                  </a:cubicBezTo>
                  <a:cubicBezTo>
                    <a:pt x="497" y="915"/>
                    <a:pt x="414" y="896"/>
                    <a:pt x="411" y="896"/>
                  </a:cubicBezTo>
                  <a:cubicBezTo>
                    <a:pt x="285" y="866"/>
                    <a:pt x="278" y="864"/>
                    <a:pt x="270" y="862"/>
                  </a:cubicBezTo>
                  <a:cubicBezTo>
                    <a:pt x="270" y="862"/>
                    <a:pt x="244" y="857"/>
                    <a:pt x="244" y="835"/>
                  </a:cubicBezTo>
                  <a:cubicBezTo>
                    <a:pt x="244" y="414"/>
                    <a:pt x="244" y="414"/>
                    <a:pt x="244" y="414"/>
                  </a:cubicBezTo>
                  <a:cubicBezTo>
                    <a:pt x="244" y="399"/>
                    <a:pt x="253" y="386"/>
                    <a:pt x="268" y="382"/>
                  </a:cubicBezTo>
                  <a:cubicBezTo>
                    <a:pt x="270" y="381"/>
                    <a:pt x="273" y="380"/>
                    <a:pt x="275" y="380"/>
                  </a:cubicBezTo>
                  <a:cubicBezTo>
                    <a:pt x="414" y="322"/>
                    <a:pt x="456" y="195"/>
                    <a:pt x="458" y="92"/>
                  </a:cubicBezTo>
                  <a:cubicBezTo>
                    <a:pt x="458" y="77"/>
                    <a:pt x="469" y="61"/>
                    <a:pt x="488" y="61"/>
                  </a:cubicBezTo>
                  <a:cubicBezTo>
                    <a:pt x="520" y="61"/>
                    <a:pt x="577" y="126"/>
                    <a:pt x="577" y="206"/>
                  </a:cubicBezTo>
                  <a:cubicBezTo>
                    <a:pt x="577" y="278"/>
                    <a:pt x="574" y="291"/>
                    <a:pt x="549" y="366"/>
                  </a:cubicBezTo>
                  <a:cubicBezTo>
                    <a:pt x="854" y="366"/>
                    <a:pt x="852" y="370"/>
                    <a:pt x="879" y="377"/>
                  </a:cubicBezTo>
                  <a:cubicBezTo>
                    <a:pt x="912" y="387"/>
                    <a:pt x="915" y="415"/>
                    <a:pt x="915" y="424"/>
                  </a:cubicBezTo>
                  <a:cubicBezTo>
                    <a:pt x="915" y="435"/>
                    <a:pt x="915" y="433"/>
                    <a:pt x="914" y="4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dirty="0">
                <a:latin typeface="Raleway Light"/>
              </a:endParaRPr>
            </a:p>
          </p:txBody>
        </p:sp>
        <p:sp>
          <p:nvSpPr>
            <p:cNvPr id="13" name="Freeform 25"/>
            <p:cNvSpPr>
              <a:spLocks noEditPoints="1"/>
            </p:cNvSpPr>
            <p:nvPr/>
          </p:nvSpPr>
          <p:spPr bwMode="auto">
            <a:xfrm>
              <a:off x="344488" y="2979738"/>
              <a:ext cx="341313" cy="346075"/>
            </a:xfrm>
            <a:custGeom>
              <a:avLst/>
              <a:gdLst>
                <a:gd name="T0" fmla="*/ 45 w 91"/>
                <a:gd name="T1" fmla="*/ 0 h 92"/>
                <a:gd name="T2" fmla="*/ 0 w 91"/>
                <a:gd name="T3" fmla="*/ 46 h 92"/>
                <a:gd name="T4" fmla="*/ 45 w 91"/>
                <a:gd name="T5" fmla="*/ 92 h 92"/>
                <a:gd name="T6" fmla="*/ 91 w 91"/>
                <a:gd name="T7" fmla="*/ 46 h 92"/>
                <a:gd name="T8" fmla="*/ 45 w 91"/>
                <a:gd name="T9" fmla="*/ 0 h 92"/>
                <a:gd name="T10" fmla="*/ 45 w 91"/>
                <a:gd name="T11" fmla="*/ 61 h 92"/>
                <a:gd name="T12" fmla="*/ 30 w 91"/>
                <a:gd name="T13" fmla="*/ 46 h 92"/>
                <a:gd name="T14" fmla="*/ 45 w 91"/>
                <a:gd name="T15" fmla="*/ 31 h 92"/>
                <a:gd name="T16" fmla="*/ 61 w 91"/>
                <a:gd name="T17" fmla="*/ 46 h 92"/>
                <a:gd name="T18" fmla="*/ 45 w 91"/>
                <a:gd name="T19" fmla="*/ 61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92">
                  <a:moveTo>
                    <a:pt x="45" y="0"/>
                  </a:moveTo>
                  <a:cubicBezTo>
                    <a:pt x="20" y="0"/>
                    <a:pt x="0" y="20"/>
                    <a:pt x="0" y="46"/>
                  </a:cubicBezTo>
                  <a:cubicBezTo>
                    <a:pt x="0" y="71"/>
                    <a:pt x="20" y="92"/>
                    <a:pt x="45" y="92"/>
                  </a:cubicBezTo>
                  <a:cubicBezTo>
                    <a:pt x="71" y="92"/>
                    <a:pt x="91" y="71"/>
                    <a:pt x="91" y="46"/>
                  </a:cubicBezTo>
                  <a:cubicBezTo>
                    <a:pt x="91" y="20"/>
                    <a:pt x="71" y="0"/>
                    <a:pt x="45" y="0"/>
                  </a:cubicBezTo>
                  <a:close/>
                  <a:moveTo>
                    <a:pt x="45" y="61"/>
                  </a:moveTo>
                  <a:cubicBezTo>
                    <a:pt x="37" y="61"/>
                    <a:pt x="30" y="54"/>
                    <a:pt x="30" y="46"/>
                  </a:cubicBezTo>
                  <a:cubicBezTo>
                    <a:pt x="30" y="37"/>
                    <a:pt x="37" y="31"/>
                    <a:pt x="45" y="31"/>
                  </a:cubicBezTo>
                  <a:cubicBezTo>
                    <a:pt x="54" y="31"/>
                    <a:pt x="61" y="37"/>
                    <a:pt x="61" y="46"/>
                  </a:cubicBezTo>
                  <a:cubicBezTo>
                    <a:pt x="61" y="54"/>
                    <a:pt x="54" y="61"/>
                    <a:pt x="45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 dirty="0">
                <a:latin typeface="Raleway Light"/>
              </a:endParaRPr>
            </a:p>
          </p:txBody>
        </p:sp>
      </p:grpSp>
      <p:sp>
        <p:nvSpPr>
          <p:cNvPr id="14" name="Shape 2533"/>
          <p:cNvSpPr/>
          <p:nvPr/>
        </p:nvSpPr>
        <p:spPr>
          <a:xfrm>
            <a:off x="2953290" y="5593014"/>
            <a:ext cx="456865" cy="4864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8836"/>
                </a:moveTo>
                <a:lnTo>
                  <a:pt x="10800" y="5967"/>
                </a:lnTo>
                <a:lnTo>
                  <a:pt x="13929" y="8836"/>
                </a:lnTo>
                <a:cubicBezTo>
                  <a:pt x="13929" y="8836"/>
                  <a:pt x="10800" y="8836"/>
                  <a:pt x="10800" y="8836"/>
                </a:cubicBezTo>
                <a:close/>
                <a:moveTo>
                  <a:pt x="14400" y="19636"/>
                </a:moveTo>
                <a:cubicBezTo>
                  <a:pt x="14400" y="20179"/>
                  <a:pt x="13862" y="20618"/>
                  <a:pt x="13200" y="20618"/>
                </a:cubicBezTo>
                <a:lnTo>
                  <a:pt x="2400" y="20618"/>
                </a:lnTo>
                <a:cubicBezTo>
                  <a:pt x="1738" y="20618"/>
                  <a:pt x="1200" y="20179"/>
                  <a:pt x="1200" y="19636"/>
                </a:cubicBezTo>
                <a:lnTo>
                  <a:pt x="1200" y="6873"/>
                </a:lnTo>
                <a:cubicBezTo>
                  <a:pt x="1200" y="6331"/>
                  <a:pt x="1738" y="5891"/>
                  <a:pt x="2400" y="5891"/>
                </a:cubicBezTo>
                <a:lnTo>
                  <a:pt x="9600" y="5891"/>
                </a:lnTo>
                <a:lnTo>
                  <a:pt x="9600" y="8836"/>
                </a:lnTo>
                <a:cubicBezTo>
                  <a:pt x="9600" y="9378"/>
                  <a:pt x="10138" y="9818"/>
                  <a:pt x="10800" y="9818"/>
                </a:cubicBezTo>
                <a:lnTo>
                  <a:pt x="14400" y="9818"/>
                </a:lnTo>
                <a:cubicBezTo>
                  <a:pt x="14400" y="9818"/>
                  <a:pt x="14400" y="19636"/>
                  <a:pt x="14400" y="19636"/>
                </a:cubicBezTo>
                <a:close/>
                <a:moveTo>
                  <a:pt x="2400" y="4909"/>
                </a:moveTo>
                <a:cubicBezTo>
                  <a:pt x="1075" y="4909"/>
                  <a:pt x="0" y="5788"/>
                  <a:pt x="0" y="6873"/>
                </a:cubicBezTo>
                <a:lnTo>
                  <a:pt x="0" y="19636"/>
                </a:lnTo>
                <a:cubicBezTo>
                  <a:pt x="0" y="20721"/>
                  <a:pt x="1075" y="21600"/>
                  <a:pt x="2400" y="21600"/>
                </a:cubicBezTo>
                <a:lnTo>
                  <a:pt x="13200" y="21600"/>
                </a:lnTo>
                <a:cubicBezTo>
                  <a:pt x="14525" y="21600"/>
                  <a:pt x="15600" y="20721"/>
                  <a:pt x="15600" y="19636"/>
                </a:cubicBezTo>
                <a:lnTo>
                  <a:pt x="15600" y="8836"/>
                </a:lnTo>
                <a:lnTo>
                  <a:pt x="11400" y="4909"/>
                </a:lnTo>
                <a:cubicBezTo>
                  <a:pt x="11400" y="4909"/>
                  <a:pt x="2400" y="4909"/>
                  <a:pt x="2400" y="4909"/>
                </a:cubicBezTo>
                <a:close/>
                <a:moveTo>
                  <a:pt x="16800" y="3927"/>
                </a:moveTo>
                <a:lnTo>
                  <a:pt x="16800" y="1058"/>
                </a:lnTo>
                <a:lnTo>
                  <a:pt x="19929" y="3927"/>
                </a:lnTo>
                <a:cubicBezTo>
                  <a:pt x="19929" y="3927"/>
                  <a:pt x="16800" y="3927"/>
                  <a:pt x="16800" y="3927"/>
                </a:cubicBezTo>
                <a:close/>
                <a:moveTo>
                  <a:pt x="17400" y="0"/>
                </a:moveTo>
                <a:lnTo>
                  <a:pt x="8400" y="0"/>
                </a:lnTo>
                <a:cubicBezTo>
                  <a:pt x="7075" y="0"/>
                  <a:pt x="6000" y="879"/>
                  <a:pt x="6000" y="1964"/>
                </a:cubicBezTo>
                <a:lnTo>
                  <a:pt x="6000" y="3436"/>
                </a:lnTo>
                <a:cubicBezTo>
                  <a:pt x="6000" y="3708"/>
                  <a:pt x="6268" y="3927"/>
                  <a:pt x="6600" y="3927"/>
                </a:cubicBezTo>
                <a:cubicBezTo>
                  <a:pt x="6932" y="3927"/>
                  <a:pt x="7200" y="3708"/>
                  <a:pt x="7200" y="3436"/>
                </a:cubicBezTo>
                <a:lnTo>
                  <a:pt x="7200" y="1964"/>
                </a:lnTo>
                <a:cubicBezTo>
                  <a:pt x="7200" y="1422"/>
                  <a:pt x="7738" y="982"/>
                  <a:pt x="8400" y="982"/>
                </a:cubicBezTo>
                <a:lnTo>
                  <a:pt x="15600" y="982"/>
                </a:lnTo>
                <a:lnTo>
                  <a:pt x="15600" y="3927"/>
                </a:lnTo>
                <a:cubicBezTo>
                  <a:pt x="15600" y="4469"/>
                  <a:pt x="16138" y="4909"/>
                  <a:pt x="16800" y="4909"/>
                </a:cubicBezTo>
                <a:lnTo>
                  <a:pt x="20400" y="4909"/>
                </a:lnTo>
                <a:lnTo>
                  <a:pt x="20400" y="14727"/>
                </a:lnTo>
                <a:cubicBezTo>
                  <a:pt x="20400" y="15269"/>
                  <a:pt x="19862" y="15709"/>
                  <a:pt x="19200" y="15709"/>
                </a:cubicBezTo>
                <a:lnTo>
                  <a:pt x="17400" y="15709"/>
                </a:lnTo>
                <a:cubicBezTo>
                  <a:pt x="17068" y="15709"/>
                  <a:pt x="16800" y="15929"/>
                  <a:pt x="16800" y="16200"/>
                </a:cubicBezTo>
                <a:cubicBezTo>
                  <a:pt x="16800" y="16472"/>
                  <a:pt x="17068" y="16691"/>
                  <a:pt x="17400" y="16691"/>
                </a:cubicBezTo>
                <a:lnTo>
                  <a:pt x="19200" y="16691"/>
                </a:lnTo>
                <a:cubicBezTo>
                  <a:pt x="20525" y="16691"/>
                  <a:pt x="21600" y="15812"/>
                  <a:pt x="21600" y="14727"/>
                </a:cubicBezTo>
                <a:lnTo>
                  <a:pt x="21600" y="3927"/>
                </a:lnTo>
                <a:cubicBezTo>
                  <a:pt x="21600" y="3927"/>
                  <a:pt x="17400" y="0"/>
                  <a:pt x="17400" y="0"/>
                </a:cubicBezTo>
                <a:close/>
                <a:moveTo>
                  <a:pt x="3600" y="12273"/>
                </a:moveTo>
                <a:cubicBezTo>
                  <a:pt x="3600" y="12544"/>
                  <a:pt x="3868" y="12764"/>
                  <a:pt x="4200" y="12764"/>
                </a:cubicBezTo>
                <a:lnTo>
                  <a:pt x="11400" y="12764"/>
                </a:lnTo>
                <a:cubicBezTo>
                  <a:pt x="11732" y="12764"/>
                  <a:pt x="12000" y="12544"/>
                  <a:pt x="12000" y="12273"/>
                </a:cubicBezTo>
                <a:cubicBezTo>
                  <a:pt x="12000" y="12002"/>
                  <a:pt x="11732" y="11782"/>
                  <a:pt x="11400" y="11782"/>
                </a:cubicBezTo>
                <a:lnTo>
                  <a:pt x="4200" y="11782"/>
                </a:lnTo>
                <a:cubicBezTo>
                  <a:pt x="3868" y="11782"/>
                  <a:pt x="3600" y="12002"/>
                  <a:pt x="3600" y="12273"/>
                </a:cubicBezTo>
                <a:moveTo>
                  <a:pt x="4200" y="9818"/>
                </a:moveTo>
                <a:lnTo>
                  <a:pt x="6600" y="9818"/>
                </a:lnTo>
                <a:cubicBezTo>
                  <a:pt x="6932" y="9818"/>
                  <a:pt x="7200" y="9599"/>
                  <a:pt x="7200" y="9327"/>
                </a:cubicBezTo>
                <a:cubicBezTo>
                  <a:pt x="7200" y="9056"/>
                  <a:pt x="6932" y="8836"/>
                  <a:pt x="6600" y="8836"/>
                </a:cubicBezTo>
                <a:lnTo>
                  <a:pt x="4200" y="8836"/>
                </a:lnTo>
                <a:cubicBezTo>
                  <a:pt x="3868" y="8836"/>
                  <a:pt x="3600" y="9056"/>
                  <a:pt x="3600" y="9327"/>
                </a:cubicBezTo>
                <a:cubicBezTo>
                  <a:pt x="3600" y="9599"/>
                  <a:pt x="3868" y="9818"/>
                  <a:pt x="4200" y="9818"/>
                </a:cubicBezTo>
                <a:moveTo>
                  <a:pt x="9000" y="17673"/>
                </a:moveTo>
                <a:lnTo>
                  <a:pt x="4200" y="17673"/>
                </a:lnTo>
                <a:cubicBezTo>
                  <a:pt x="3868" y="17673"/>
                  <a:pt x="3600" y="17893"/>
                  <a:pt x="3600" y="18164"/>
                </a:cubicBezTo>
                <a:cubicBezTo>
                  <a:pt x="3600" y="18435"/>
                  <a:pt x="3868" y="18655"/>
                  <a:pt x="4200" y="18655"/>
                </a:cubicBezTo>
                <a:lnTo>
                  <a:pt x="9000" y="18655"/>
                </a:lnTo>
                <a:cubicBezTo>
                  <a:pt x="9332" y="18655"/>
                  <a:pt x="9600" y="18435"/>
                  <a:pt x="9600" y="18164"/>
                </a:cubicBezTo>
                <a:cubicBezTo>
                  <a:pt x="9600" y="17893"/>
                  <a:pt x="9332" y="17673"/>
                  <a:pt x="9000" y="17673"/>
                </a:cubicBezTo>
                <a:moveTo>
                  <a:pt x="11400" y="14727"/>
                </a:moveTo>
                <a:lnTo>
                  <a:pt x="4200" y="14727"/>
                </a:lnTo>
                <a:cubicBezTo>
                  <a:pt x="3868" y="14727"/>
                  <a:pt x="3600" y="14947"/>
                  <a:pt x="3600" y="15218"/>
                </a:cubicBezTo>
                <a:cubicBezTo>
                  <a:pt x="3600" y="15490"/>
                  <a:pt x="3868" y="15709"/>
                  <a:pt x="4200" y="15709"/>
                </a:cubicBezTo>
                <a:lnTo>
                  <a:pt x="11400" y="15709"/>
                </a:lnTo>
                <a:cubicBezTo>
                  <a:pt x="11732" y="15709"/>
                  <a:pt x="12000" y="15490"/>
                  <a:pt x="12000" y="15218"/>
                </a:cubicBezTo>
                <a:cubicBezTo>
                  <a:pt x="12000" y="14947"/>
                  <a:pt x="11732" y="14727"/>
                  <a:pt x="11400" y="14727"/>
                </a:cubicBezTo>
              </a:path>
            </a:pathLst>
          </a:custGeom>
          <a:solidFill>
            <a:srgbClr val="9BBB59"/>
          </a:solidFill>
          <a:ln w="12700">
            <a:miter lim="400000"/>
          </a:ln>
        </p:spPr>
        <p:txBody>
          <a:bodyPr lIns="14284" tIns="14284" rIns="14284" bIns="14284" anchor="ctr"/>
          <a:lstStyle/>
          <a:p>
            <a:pPr defTabSz="171399" eaLnBrk="1" hangingPunct="1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125" dirty="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Gill Sans"/>
              <a:ea typeface="Calibri" charset="0"/>
              <a:cs typeface="Calibri" charset="0"/>
              <a:sym typeface="Gill Sans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66256" y="1404034"/>
            <a:ext cx="2589961" cy="4658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Основные условия</a:t>
            </a:r>
            <a:endParaRPr lang="ru-RU" sz="20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082" y="3102683"/>
            <a:ext cx="2326616" cy="1903827"/>
          </a:xfrm>
          <a:prstGeom prst="rect">
            <a:avLst/>
          </a:prstGeom>
        </p:spPr>
      </p:pic>
      <p:sp>
        <p:nvSpPr>
          <p:cNvPr id="18" name="Скругленный прямоугольник 17"/>
          <p:cNvSpPr/>
          <p:nvPr/>
        </p:nvSpPr>
        <p:spPr>
          <a:xfrm>
            <a:off x="2705728" y="3054253"/>
            <a:ext cx="912607" cy="32405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9BBB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2,7%</a:t>
            </a:r>
            <a:endParaRPr lang="ru-RU" sz="2000" b="1" dirty="0">
              <a:solidFill>
                <a:srgbClr val="9BBB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588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4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180375" y="537883"/>
            <a:ext cx="5601862" cy="6813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43749681"/>
              </p:ext>
            </p:extLst>
          </p:nvPr>
        </p:nvGraphicFramePr>
        <p:xfrm>
          <a:off x="230154" y="2218097"/>
          <a:ext cx="4203478" cy="415198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22504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784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25169">
                <a:tc>
                  <a:txBody>
                    <a:bodyPr/>
                    <a:lstStyle/>
                    <a:p>
                      <a:endParaRPr lang="ru-RU" sz="1400" dirty="0" smtClean="0">
                        <a:effectLst/>
                      </a:endParaRPr>
                    </a:p>
                    <a:p>
                      <a:r>
                        <a:rPr lang="ru-RU" sz="1400" dirty="0" smtClean="0">
                          <a:effectLst/>
                        </a:rPr>
                        <a:t>Возраст</a:t>
                      </a:r>
                      <a:endParaRPr lang="ru-RU" sz="1400" dirty="0">
                        <a:effectLst/>
                      </a:endParaRPr>
                    </a:p>
                  </a:txBody>
                  <a:tcPr marL="32717" marR="32717" marT="16358" marB="16358"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от 21 до 75 лет </a:t>
                      </a:r>
                    </a:p>
                  </a:txBody>
                  <a:tcPr marL="32717" marR="32717" marT="16358" marB="16358"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83481">
                <a:tc>
                  <a:txBody>
                    <a:bodyPr/>
                    <a:lstStyle/>
                    <a:p>
                      <a:endParaRPr lang="ru-RU" sz="1400" dirty="0" smtClean="0">
                        <a:effectLst/>
                      </a:endParaRPr>
                    </a:p>
                    <a:p>
                      <a:r>
                        <a:rPr lang="ru-RU" sz="1400" dirty="0" smtClean="0">
                          <a:effectLst/>
                        </a:rPr>
                        <a:t>Стаж </a:t>
                      </a:r>
                      <a:r>
                        <a:rPr lang="ru-RU" sz="1400" dirty="0">
                          <a:effectLst/>
                        </a:rPr>
                        <a:t>работы</a:t>
                      </a:r>
                    </a:p>
                  </a:txBody>
                  <a:tcPr marL="32717" marR="32717" marT="16358" marB="16358"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месяца 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последнем </a:t>
                      </a:r>
                      <a:r>
                        <a:rPr lang="ru-RU" sz="1400" dirty="0" smtClean="0">
                          <a:effectLst/>
                        </a:rPr>
                        <a:t>(текущем) месте работы и не менее 6 мес. общего непрерывного стажа за последние 5 лет, </a:t>
                      </a:r>
                      <a:r>
                        <a:rPr lang="ru-RU" sz="1400" u="sng" dirty="0" smtClean="0">
                          <a:effectLst/>
                        </a:rPr>
                        <a:t>для зарплатных клиентов</a:t>
                      </a:r>
                      <a:endParaRPr lang="ru-RU" sz="14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400" dirty="0" smtClean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effectLst/>
                        </a:rPr>
                        <a:t>6 месяцев</a:t>
                      </a:r>
                      <a:r>
                        <a:rPr lang="ru-RU" sz="1400" dirty="0" smtClean="0">
                          <a:effectLst/>
                        </a:rPr>
                        <a:t> на последнем (текущем) месте работы и не менее 1 года общего стажа за последние 5 лет</a:t>
                      </a:r>
                      <a:endParaRPr lang="ru-RU" sz="1400" dirty="0">
                        <a:effectLst/>
                      </a:endParaRPr>
                    </a:p>
                  </a:txBody>
                  <a:tcPr marL="32717" marR="32717" marT="16358" marB="16358"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9595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effectLst/>
                        </a:rPr>
                        <a:t>Созаемщики</a:t>
                      </a:r>
                      <a:endParaRPr lang="ru-RU" sz="1400" dirty="0">
                        <a:effectLst/>
                      </a:endParaRPr>
                    </a:p>
                  </a:txBody>
                  <a:tcPr marL="32717" marR="32717" marT="16358" marB="16358"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defTabSz="457104"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ru-RU" sz="1400" dirty="0" smtClean="0"/>
                        <a:t>Супруг(а) заемщика является созаемщиком (при отсутствии брачного договора /контракта)</a:t>
                      </a:r>
                    </a:p>
                    <a:p>
                      <a:pPr marL="0" lvl="0" indent="0" defTabSz="457104">
                        <a:buFont typeface="Wingdings" panose="05000000000000000000" pitchFamily="2" charset="2"/>
                        <a:buNone/>
                        <a:defRPr/>
                      </a:pPr>
                      <a:endParaRPr lang="ru-RU" sz="1400" dirty="0" smtClean="0"/>
                    </a:p>
                    <a:p>
                      <a:pPr marL="0" lvl="0" indent="0" defTabSz="457104">
                        <a:buFont typeface="Wingdings" panose="05000000000000000000" pitchFamily="2" charset="2"/>
                        <a:buNone/>
                        <a:defRPr/>
                      </a:pPr>
                      <a:r>
                        <a:rPr lang="ru-RU" sz="1400" dirty="0" smtClean="0"/>
                        <a:t>Для</a:t>
                      </a:r>
                      <a:r>
                        <a:rPr lang="ru-RU" sz="1400" baseline="0" dirty="0" smtClean="0"/>
                        <a:t> увеличения суммы кредита в качестве созаемщика можно привлечь любого человека (не только родственников)</a:t>
                      </a:r>
                      <a:endParaRPr lang="ru-RU" sz="1400" dirty="0" smtClean="0"/>
                    </a:p>
                  </a:txBody>
                  <a:tcPr marL="32717" marR="32717" marT="16358" marB="16358"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5067176" y="2309855"/>
            <a:ext cx="38277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/>
              <a:t>Заявление – анкета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Паспорт гражданина РФ или документ, его заменяющий (удостоверение личности для лиц, которые проходят военную службу) 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Для мужчин в возрасте до 27 лет (включительно) – военный билет или удостоверение граждан, подлежащих первичной постановке на воинский учет (приписное свидетельство) 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Документы </a:t>
            </a:r>
            <a:r>
              <a:rPr lang="ru-RU" sz="1350" dirty="0"/>
              <a:t>о семейном положении/наличии детей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 smtClean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Документы</a:t>
            </a:r>
            <a:r>
              <a:rPr lang="ru-RU" sz="1350" dirty="0"/>
              <a:t>, подтверждающие финансовое состояние и трудовую </a:t>
            </a:r>
            <a:r>
              <a:rPr lang="ru-RU" sz="1350" dirty="0" smtClean="0"/>
              <a:t>занятость</a:t>
            </a:r>
          </a:p>
          <a:p>
            <a:pPr marL="266700" indent="-266700">
              <a:buFont typeface="Wingdings" panose="05000000000000000000" pitchFamily="2" charset="2"/>
              <a:buChar char="Ø"/>
            </a:pPr>
            <a:endParaRPr lang="ru-RU" sz="1350" dirty="0"/>
          </a:p>
          <a:p>
            <a:pPr marL="266700" indent="-266700">
              <a:buFont typeface="Wingdings" panose="05000000000000000000" pitchFamily="2" charset="2"/>
              <a:buChar char="Ø"/>
            </a:pPr>
            <a:r>
              <a:rPr lang="ru-RU" sz="1350" dirty="0" smtClean="0"/>
              <a:t>Документы по кредитуемому объекту недвижимости</a:t>
            </a:r>
            <a:endParaRPr lang="ru-RU" sz="1350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422388" y="1339829"/>
            <a:ext cx="2966462" cy="78299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tx1"/>
                </a:solidFill>
                <a:cs typeface="Arial" panose="020B0604020202020204" pitchFamily="34" charset="0"/>
              </a:rPr>
              <a:t>Требования к клиентам</a:t>
            </a:r>
            <a:endParaRPr lang="ru-RU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782237" y="1339829"/>
            <a:ext cx="2966462" cy="78299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dirty="0" smtClean="0">
                <a:solidFill>
                  <a:schemeClr val="tx1"/>
                </a:solidFill>
                <a:cs typeface="Arial" panose="020B0604020202020204" pitchFamily="34" charset="0"/>
              </a:rPr>
              <a:t>Список документов</a:t>
            </a:r>
            <a:endParaRPr lang="ru-RU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pic>
        <p:nvPicPr>
          <p:cNvPr id="23" name="Picture 3" descr="C:\Users\Slobodyan-RA\Desktop\Документы\Презентация продукты\e84f6223698587ea840a835d6cc698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49" r="12916"/>
          <a:stretch/>
        </p:blipFill>
        <p:spPr bwMode="auto">
          <a:xfrm>
            <a:off x="4660616" y="1267588"/>
            <a:ext cx="1490490" cy="1026920"/>
          </a:xfrm>
          <a:prstGeom prst="hexagon">
            <a:avLst>
              <a:gd name="adj" fmla="val 21463"/>
              <a:gd name="vf" fmla="val 115470"/>
            </a:avLst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Slobodyan-RA\Desktop\Документы\Презентация продукты\ip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02" r="5099"/>
          <a:stretch/>
        </p:blipFill>
        <p:spPr bwMode="auto">
          <a:xfrm>
            <a:off x="316643" y="1189383"/>
            <a:ext cx="1360298" cy="1026920"/>
          </a:xfrm>
          <a:prstGeom prst="hexagon">
            <a:avLst>
              <a:gd name="adj" fmla="val 22075"/>
              <a:gd name="vf" fmla="val 115470"/>
            </a:avLst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451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5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189339" y="506863"/>
            <a:ext cx="5601862" cy="7076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23420" y="2024523"/>
            <a:ext cx="60600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Фиксированная ставка от 2,7%</a:t>
            </a:r>
            <a:r>
              <a:rPr lang="ru-RU" sz="1600" dirty="0" smtClean="0"/>
              <a:t> годовых на весь срок кредита, что позволит существенно сэкономить на ежемесячных платежах</a:t>
            </a:r>
            <a:endParaRPr lang="ru-RU" sz="1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12738" y="5314329"/>
            <a:ext cx="50970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Преимуществами гос. программы может </a:t>
            </a:r>
            <a:r>
              <a:rPr lang="ru-RU" sz="1600" b="1" dirty="0"/>
              <a:t>воспользоваться гражданин РФ, проживающий в любом регионе РФ</a:t>
            </a:r>
            <a:r>
              <a:rPr lang="ru-RU" sz="1600" dirty="0"/>
              <a:t> при условии, что он хочет приобрести или построить дом на сельской </a:t>
            </a:r>
            <a:r>
              <a:rPr lang="ru-RU" sz="1600" dirty="0" smtClean="0"/>
              <a:t>территории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116928" y="3200985"/>
            <a:ext cx="49570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Минимальный первоначальный взнос 10%</a:t>
            </a:r>
            <a:r>
              <a:rPr lang="ru-RU" sz="1600" dirty="0" smtClean="0"/>
              <a:t>, что позволит приобрести землю и начать строительства дома при минимальных накоплениях</a:t>
            </a:r>
            <a:endParaRPr lang="ru-RU" sz="1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533486" y="4340339"/>
            <a:ext cx="6065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Приобретение или строительство индивидуального жилого дома </a:t>
            </a:r>
            <a:r>
              <a:rPr lang="ru-RU" sz="1600" b="1" dirty="0" smtClean="0"/>
              <a:t>на сельских территориях и агломерациях </a:t>
            </a:r>
            <a:r>
              <a:rPr lang="ru-RU" sz="1600" dirty="0" smtClean="0"/>
              <a:t>– это уникальная возможность жить в своем доме </a:t>
            </a:r>
            <a:endParaRPr lang="ru-RU" sz="16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0615" y="2889928"/>
            <a:ext cx="2249736" cy="127422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0232" y="1721580"/>
            <a:ext cx="1739965" cy="148317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184" y="3905050"/>
            <a:ext cx="1791013" cy="1453173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267623" y="1301065"/>
            <a:ext cx="3153671" cy="37353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ru-RU" sz="2000" dirty="0">
                <a:solidFill>
                  <a:schemeClr val="tx1"/>
                </a:solidFill>
                <a:cs typeface="Arial" panose="020B0604020202020204" pitchFamily="34" charset="0"/>
              </a:rPr>
              <a:t>Наши преимущества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4458" y="5336367"/>
            <a:ext cx="1850995" cy="103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646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6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181926" y="496536"/>
            <a:ext cx="5601862" cy="7475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1395" y="3739793"/>
            <a:ext cx="8731520" cy="247304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rtlCol="0" anchor="ctr"/>
          <a:lstStyle/>
          <a:p>
            <a:pPr marL="628650" lvl="0" algn="ctr">
              <a:spcBef>
                <a:spcPts val="200"/>
              </a:spcBef>
              <a:tabLst>
                <a:tab pos="542925" algn="l"/>
              </a:tabLst>
            </a:pPr>
            <a:r>
              <a:rPr lang="ru-RU" sz="1600" b="1" dirty="0">
                <a:solidFill>
                  <a:schemeClr val="tx1"/>
                </a:solidFill>
                <a:cs typeface="Arial" panose="020B0604020202020204" pitchFamily="34" charset="0"/>
              </a:rPr>
              <a:t>Требования к подрядным организациям</a:t>
            </a:r>
          </a:p>
          <a:p>
            <a:pPr marL="895350" lvl="0" indent="-266700" algn="just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опыт строительства индивидуальных жилых домов не менее 2-х лет</a:t>
            </a:r>
          </a:p>
          <a:p>
            <a:pPr marL="895350" indent="-266700" algn="just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основные средства не менее 10% от суммы активов (валюты баланса) за последние 2 </a:t>
            </a:r>
            <a:r>
              <a:rPr lang="ru-RU" sz="1100" dirty="0" smtClean="0">
                <a:solidFill>
                  <a:schemeClr val="tx1"/>
                </a:solidFill>
                <a:cs typeface="Arial" panose="020B0604020202020204" pitchFamily="34" charset="0"/>
              </a:rPr>
              <a:t>года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 smtClean="0">
                <a:solidFill>
                  <a:schemeClr val="tx1"/>
                </a:solidFill>
                <a:cs typeface="Arial" panose="020B0604020202020204" pitchFamily="34" charset="0"/>
              </a:rPr>
              <a:t>выручка </a:t>
            </a: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составляет не менее 3 млн. рублей за последний завершенный финансовый год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отсутствие подтвержденной информации о том, что на имущество организации наложен арест и имеются ограничения на совершение сделок либо приостановления операций 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отсутствие объема исковых требований, предъявленных к подрядной организации любыми лицами, превышающих  10% чистых активов подрядной организации (для индивидуального предпринимателя отсутствие исковых требований)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подтвержденной информации о том, что на имущество организации наложен арест и имеются ограничения на совершение сделок либо приостановления операций</a:t>
            </a:r>
          </a:p>
          <a:p>
            <a:pPr marL="895350" indent="-266700">
              <a:spcBef>
                <a:spcPts val="200"/>
              </a:spcBef>
              <a:buFont typeface="Wingdings" panose="05000000000000000000" pitchFamily="2" charset="2"/>
              <a:buChar char="Ø"/>
              <a:tabLst>
                <a:tab pos="542925" algn="l"/>
              </a:tabLst>
            </a:pPr>
            <a:r>
              <a:rPr lang="ru-RU" sz="1100" dirty="0">
                <a:solidFill>
                  <a:schemeClr val="tx1"/>
                </a:solidFill>
                <a:cs typeface="Arial" panose="020B0604020202020204" pitchFamily="34" charset="0"/>
              </a:rPr>
              <a:t>по бухгалтерской (финансовой) отчетности чистые активы являются положительными и равны или превышают уставный капитал на последнюю отчетную дату для подрядной </a:t>
            </a:r>
            <a:r>
              <a:rPr lang="ru-RU" sz="1100" dirty="0" smtClean="0">
                <a:solidFill>
                  <a:schemeClr val="tx1"/>
                </a:solidFill>
                <a:cs typeface="Arial" panose="020B0604020202020204" pitchFamily="34" charset="0"/>
              </a:rPr>
              <a:t>организации</a:t>
            </a:r>
            <a:endParaRPr lang="ru-RU" sz="11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grpSp>
        <p:nvGrpSpPr>
          <p:cNvPr id="14" name="Group 55"/>
          <p:cNvGrpSpPr/>
          <p:nvPr/>
        </p:nvGrpSpPr>
        <p:grpSpPr>
          <a:xfrm>
            <a:off x="367524" y="4652210"/>
            <a:ext cx="508735" cy="688460"/>
            <a:chOff x="998489" y="2241774"/>
            <a:chExt cx="256404" cy="239742"/>
          </a:xfrm>
          <a:solidFill>
            <a:srgbClr val="9BBB59"/>
          </a:solidFill>
        </p:grpSpPr>
        <p:sp>
          <p:nvSpPr>
            <p:cNvPr id="15" name="Freeform 58"/>
            <p:cNvSpPr>
              <a:spLocks noEditPoints="1"/>
            </p:cNvSpPr>
            <p:nvPr/>
          </p:nvSpPr>
          <p:spPr bwMode="auto">
            <a:xfrm>
              <a:off x="998489" y="2241774"/>
              <a:ext cx="256404" cy="239742"/>
            </a:xfrm>
            <a:custGeom>
              <a:avLst/>
              <a:gdLst>
                <a:gd name="T0" fmla="*/ 230 w 234"/>
                <a:gd name="T1" fmla="*/ 48 h 219"/>
                <a:gd name="T2" fmla="*/ 186 w 234"/>
                <a:gd name="T3" fmla="*/ 5 h 219"/>
                <a:gd name="T4" fmla="*/ 176 w 234"/>
                <a:gd name="T5" fmla="*/ 0 h 219"/>
                <a:gd name="T6" fmla="*/ 22 w 234"/>
                <a:gd name="T7" fmla="*/ 0 h 219"/>
                <a:gd name="T8" fmla="*/ 0 w 234"/>
                <a:gd name="T9" fmla="*/ 22 h 219"/>
                <a:gd name="T10" fmla="*/ 0 w 234"/>
                <a:gd name="T11" fmla="*/ 197 h 219"/>
                <a:gd name="T12" fmla="*/ 22 w 234"/>
                <a:gd name="T13" fmla="*/ 219 h 219"/>
                <a:gd name="T14" fmla="*/ 212 w 234"/>
                <a:gd name="T15" fmla="*/ 219 h 219"/>
                <a:gd name="T16" fmla="*/ 234 w 234"/>
                <a:gd name="T17" fmla="*/ 197 h 219"/>
                <a:gd name="T18" fmla="*/ 234 w 234"/>
                <a:gd name="T19" fmla="*/ 59 h 219"/>
                <a:gd name="T20" fmla="*/ 230 w 234"/>
                <a:gd name="T21" fmla="*/ 48 h 219"/>
                <a:gd name="T22" fmla="*/ 220 w 234"/>
                <a:gd name="T23" fmla="*/ 197 h 219"/>
                <a:gd name="T24" fmla="*/ 212 w 234"/>
                <a:gd name="T25" fmla="*/ 205 h 219"/>
                <a:gd name="T26" fmla="*/ 22 w 234"/>
                <a:gd name="T27" fmla="*/ 205 h 219"/>
                <a:gd name="T28" fmla="*/ 15 w 234"/>
                <a:gd name="T29" fmla="*/ 197 h 219"/>
                <a:gd name="T30" fmla="*/ 15 w 234"/>
                <a:gd name="T31" fmla="*/ 22 h 219"/>
                <a:gd name="T32" fmla="*/ 22 w 234"/>
                <a:gd name="T33" fmla="*/ 15 h 219"/>
                <a:gd name="T34" fmla="*/ 168 w 234"/>
                <a:gd name="T35" fmla="*/ 15 h 219"/>
                <a:gd name="T36" fmla="*/ 168 w 234"/>
                <a:gd name="T37" fmla="*/ 44 h 219"/>
                <a:gd name="T38" fmla="*/ 168 w 234"/>
                <a:gd name="T39" fmla="*/ 44 h 219"/>
                <a:gd name="T40" fmla="*/ 190 w 234"/>
                <a:gd name="T41" fmla="*/ 66 h 219"/>
                <a:gd name="T42" fmla="*/ 198 w 234"/>
                <a:gd name="T43" fmla="*/ 66 h 219"/>
                <a:gd name="T44" fmla="*/ 220 w 234"/>
                <a:gd name="T45" fmla="*/ 66 h 219"/>
                <a:gd name="T46" fmla="*/ 220 w 234"/>
                <a:gd name="T47" fmla="*/ 197 h 219"/>
                <a:gd name="T48" fmla="*/ 198 w 234"/>
                <a:gd name="T49" fmla="*/ 59 h 219"/>
                <a:gd name="T50" fmla="*/ 190 w 234"/>
                <a:gd name="T51" fmla="*/ 59 h 219"/>
                <a:gd name="T52" fmla="*/ 176 w 234"/>
                <a:gd name="T53" fmla="*/ 44 h 219"/>
                <a:gd name="T54" fmla="*/ 176 w 234"/>
                <a:gd name="T55" fmla="*/ 44 h 219"/>
                <a:gd name="T56" fmla="*/ 176 w 234"/>
                <a:gd name="T57" fmla="*/ 15 h 219"/>
                <a:gd name="T58" fmla="*/ 220 w 234"/>
                <a:gd name="T59" fmla="*/ 59 h 219"/>
                <a:gd name="T60" fmla="*/ 198 w 234"/>
                <a:gd name="T61" fmla="*/ 5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4" h="219">
                  <a:moveTo>
                    <a:pt x="230" y="48"/>
                  </a:moveTo>
                  <a:cubicBezTo>
                    <a:pt x="186" y="5"/>
                    <a:pt x="186" y="5"/>
                    <a:pt x="186" y="5"/>
                  </a:cubicBezTo>
                  <a:cubicBezTo>
                    <a:pt x="183" y="2"/>
                    <a:pt x="180" y="0"/>
                    <a:pt x="17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19"/>
                    <a:pt x="22" y="219"/>
                  </a:cubicBezTo>
                  <a:cubicBezTo>
                    <a:pt x="212" y="219"/>
                    <a:pt x="212" y="219"/>
                    <a:pt x="212" y="219"/>
                  </a:cubicBezTo>
                  <a:cubicBezTo>
                    <a:pt x="224" y="219"/>
                    <a:pt x="234" y="210"/>
                    <a:pt x="234" y="197"/>
                  </a:cubicBezTo>
                  <a:cubicBezTo>
                    <a:pt x="234" y="59"/>
                    <a:pt x="234" y="59"/>
                    <a:pt x="234" y="59"/>
                  </a:cubicBezTo>
                  <a:cubicBezTo>
                    <a:pt x="234" y="55"/>
                    <a:pt x="233" y="51"/>
                    <a:pt x="230" y="48"/>
                  </a:cubicBezTo>
                  <a:close/>
                  <a:moveTo>
                    <a:pt x="220" y="197"/>
                  </a:moveTo>
                  <a:cubicBezTo>
                    <a:pt x="220" y="202"/>
                    <a:pt x="216" y="205"/>
                    <a:pt x="21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18" y="205"/>
                    <a:pt x="15" y="202"/>
                    <a:pt x="15" y="19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8" y="15"/>
                    <a:pt x="22" y="15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56"/>
                    <a:pt x="178" y="66"/>
                    <a:pt x="190" y="66"/>
                  </a:cubicBezTo>
                  <a:cubicBezTo>
                    <a:pt x="198" y="66"/>
                    <a:pt x="198" y="66"/>
                    <a:pt x="198" y="66"/>
                  </a:cubicBezTo>
                  <a:cubicBezTo>
                    <a:pt x="220" y="66"/>
                    <a:pt x="220" y="66"/>
                    <a:pt x="220" y="66"/>
                  </a:cubicBezTo>
                  <a:lnTo>
                    <a:pt x="220" y="197"/>
                  </a:lnTo>
                  <a:close/>
                  <a:moveTo>
                    <a:pt x="198" y="59"/>
                  </a:moveTo>
                  <a:cubicBezTo>
                    <a:pt x="190" y="59"/>
                    <a:pt x="190" y="59"/>
                    <a:pt x="190" y="59"/>
                  </a:cubicBezTo>
                  <a:cubicBezTo>
                    <a:pt x="182" y="59"/>
                    <a:pt x="176" y="52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220" y="59"/>
                    <a:pt x="220" y="59"/>
                    <a:pt x="220" y="59"/>
                  </a:cubicBezTo>
                  <a:lnTo>
                    <a:pt x="198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6" name="Freeform 59"/>
            <p:cNvSpPr>
              <a:spLocks/>
            </p:cNvSpPr>
            <p:nvPr/>
          </p:nvSpPr>
          <p:spPr bwMode="auto">
            <a:xfrm>
              <a:off x="1118823" y="2289908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7" name="Freeform 60"/>
            <p:cNvSpPr>
              <a:spLocks/>
            </p:cNvSpPr>
            <p:nvPr/>
          </p:nvSpPr>
          <p:spPr bwMode="auto">
            <a:xfrm>
              <a:off x="1118823" y="2313975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8" name="Freeform 61"/>
            <p:cNvSpPr>
              <a:spLocks/>
            </p:cNvSpPr>
            <p:nvPr/>
          </p:nvSpPr>
          <p:spPr bwMode="auto">
            <a:xfrm>
              <a:off x="1118823" y="2338041"/>
              <a:ext cx="104135" cy="7868"/>
            </a:xfrm>
            <a:custGeom>
              <a:avLst/>
              <a:gdLst>
                <a:gd name="T0" fmla="*/ 0 w 95"/>
                <a:gd name="T1" fmla="*/ 4 h 7"/>
                <a:gd name="T2" fmla="*/ 4 w 95"/>
                <a:gd name="T3" fmla="*/ 7 h 7"/>
                <a:gd name="T4" fmla="*/ 91 w 95"/>
                <a:gd name="T5" fmla="*/ 7 h 7"/>
                <a:gd name="T6" fmla="*/ 95 w 95"/>
                <a:gd name="T7" fmla="*/ 4 h 7"/>
                <a:gd name="T8" fmla="*/ 91 w 95"/>
                <a:gd name="T9" fmla="*/ 0 h 7"/>
                <a:gd name="T10" fmla="*/ 4 w 95"/>
                <a:gd name="T11" fmla="*/ 0 h 7"/>
                <a:gd name="T12" fmla="*/ 0 w 9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">
                  <a:moveTo>
                    <a:pt x="0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3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9" name="Freeform 62"/>
            <p:cNvSpPr>
              <a:spLocks/>
            </p:cNvSpPr>
            <p:nvPr/>
          </p:nvSpPr>
          <p:spPr bwMode="auto">
            <a:xfrm>
              <a:off x="1031349" y="2386175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0" name="Freeform 63"/>
            <p:cNvSpPr>
              <a:spLocks/>
            </p:cNvSpPr>
            <p:nvPr/>
          </p:nvSpPr>
          <p:spPr bwMode="auto">
            <a:xfrm>
              <a:off x="1031349" y="2410242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1031349" y="24343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1031349" y="23621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6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24" name="Freeform 66"/>
            <p:cNvSpPr>
              <a:spLocks noEditPoints="1"/>
            </p:cNvSpPr>
            <p:nvPr/>
          </p:nvSpPr>
          <p:spPr bwMode="auto">
            <a:xfrm>
              <a:off x="1031349" y="2282040"/>
              <a:ext cx="71275" cy="63870"/>
            </a:xfrm>
            <a:custGeom>
              <a:avLst/>
              <a:gdLst>
                <a:gd name="T0" fmla="*/ 7 w 65"/>
                <a:gd name="T1" fmla="*/ 58 h 58"/>
                <a:gd name="T2" fmla="*/ 58 w 65"/>
                <a:gd name="T3" fmla="*/ 58 h 58"/>
                <a:gd name="T4" fmla="*/ 65 w 65"/>
                <a:gd name="T5" fmla="*/ 51 h 58"/>
                <a:gd name="T6" fmla="*/ 65 w 65"/>
                <a:gd name="T7" fmla="*/ 7 h 58"/>
                <a:gd name="T8" fmla="*/ 58 w 65"/>
                <a:gd name="T9" fmla="*/ 0 h 58"/>
                <a:gd name="T10" fmla="*/ 7 w 65"/>
                <a:gd name="T11" fmla="*/ 0 h 58"/>
                <a:gd name="T12" fmla="*/ 0 w 65"/>
                <a:gd name="T13" fmla="*/ 7 h 58"/>
                <a:gd name="T14" fmla="*/ 0 w 65"/>
                <a:gd name="T15" fmla="*/ 51 h 58"/>
                <a:gd name="T16" fmla="*/ 7 w 65"/>
                <a:gd name="T17" fmla="*/ 58 h 58"/>
                <a:gd name="T18" fmla="*/ 14 w 65"/>
                <a:gd name="T19" fmla="*/ 14 h 58"/>
                <a:gd name="T20" fmla="*/ 51 w 65"/>
                <a:gd name="T21" fmla="*/ 14 h 58"/>
                <a:gd name="T22" fmla="*/ 51 w 65"/>
                <a:gd name="T23" fmla="*/ 44 h 58"/>
                <a:gd name="T24" fmla="*/ 14 w 65"/>
                <a:gd name="T25" fmla="*/ 44 h 58"/>
                <a:gd name="T26" fmla="*/ 14 w 65"/>
                <a:gd name="T27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8">
                  <a:moveTo>
                    <a:pt x="7" y="58"/>
                  </a:moveTo>
                  <a:cubicBezTo>
                    <a:pt x="58" y="58"/>
                    <a:pt x="58" y="58"/>
                    <a:pt x="58" y="58"/>
                  </a:cubicBezTo>
                  <a:cubicBezTo>
                    <a:pt x="62" y="58"/>
                    <a:pt x="65" y="55"/>
                    <a:pt x="65" y="51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8"/>
                    <a:pt x="7" y="58"/>
                  </a:cubicBezTo>
                  <a:close/>
                  <a:moveTo>
                    <a:pt x="14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25" name="Скругленный прямоугольник 24"/>
          <p:cNvSpPr/>
          <p:nvPr/>
        </p:nvSpPr>
        <p:spPr>
          <a:xfrm>
            <a:off x="221395" y="1558947"/>
            <a:ext cx="8785412" cy="206844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rtlCol="0" anchor="ctr"/>
          <a:lstStyle/>
          <a:p>
            <a:pPr marL="628650" lvl="0" algn="ctr">
              <a:spcBef>
                <a:spcPts val="200"/>
              </a:spcBef>
              <a:tabLst>
                <a:tab pos="542925" algn="l"/>
              </a:tabLst>
            </a:pPr>
            <a:endParaRPr lang="ru-RU" sz="1600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95319" y="1611452"/>
            <a:ext cx="809513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400"/>
              </a:spcAft>
            </a:pP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</a:t>
            </a:r>
            <a:r>
              <a:rPr lang="ru-RU" sz="1600" b="1" dirty="0" smtClean="0">
                <a:latin typeface="+mj-lt"/>
                <a:cs typeface="Arial" panose="020B0604020202020204" pitchFamily="34" charset="0"/>
              </a:rPr>
              <a:t>Требования к территориям</a:t>
            </a:r>
          </a:p>
          <a:p>
            <a:pPr marL="809625" lvl="0" algn="just">
              <a:spcAft>
                <a:spcPts val="400"/>
              </a:spcAft>
            </a:pPr>
            <a:r>
              <a:rPr lang="ru-RU" sz="1100" u="sng" dirty="0">
                <a:cs typeface="Arial" panose="020B0604020202020204" pitchFamily="34" charset="0"/>
              </a:rPr>
              <a:t>Сельские территории </a:t>
            </a:r>
            <a:r>
              <a:rPr lang="ru-RU" sz="1100" dirty="0">
                <a:cs typeface="Arial" panose="020B0604020202020204" pitchFamily="34" charset="0"/>
              </a:rPr>
              <a:t>– сельские поселения или сельские поселения и межселенные территории, объединенные общей территорией в границах муниципального района, сельские населенные пункты, рабочие поселки, входящие в состав городских округов (за исключением городских округов, на территории которых находятся административные центры субъектов Российской Федерации), городских поселений и внутригородских муниципальных образований г. Севастополя. </a:t>
            </a:r>
            <a:r>
              <a:rPr lang="ru-RU" sz="1100" dirty="0" smtClean="0">
                <a:cs typeface="Arial" panose="020B0604020202020204" pitchFamily="34" charset="0"/>
              </a:rPr>
              <a:t>В </a:t>
            </a:r>
            <a:r>
              <a:rPr lang="ru-RU" sz="1100" dirty="0">
                <a:cs typeface="Arial" panose="020B0604020202020204" pitchFamily="34" charset="0"/>
              </a:rPr>
              <a:t>указанное понятие не входят внутригородские муниципальные образования гг. Москвы и Санкт-Петербурга, а также муниципальные образования и городские округа Московской области</a:t>
            </a:r>
            <a:r>
              <a:rPr lang="ru-RU" sz="1100" dirty="0" smtClean="0">
                <a:cs typeface="Arial" panose="020B0604020202020204" pitchFamily="34" charset="0"/>
              </a:rPr>
              <a:t>. </a:t>
            </a:r>
          </a:p>
          <a:p>
            <a:pPr marL="809625" lvl="0" algn="just">
              <a:spcAft>
                <a:spcPts val="400"/>
              </a:spcAft>
            </a:pPr>
            <a:endParaRPr lang="ru-RU" sz="1100" dirty="0" smtClean="0">
              <a:cs typeface="Arial" panose="020B0604020202020204" pitchFamily="34" charset="0"/>
            </a:endParaRPr>
          </a:p>
          <a:p>
            <a:pPr lvl="0" algn="just">
              <a:spcAft>
                <a:spcPts val="400"/>
              </a:spcAft>
            </a:pPr>
            <a:r>
              <a:rPr lang="ru-RU" sz="1100" u="sng" dirty="0" smtClean="0">
                <a:cs typeface="Arial" panose="020B0604020202020204" pitchFamily="34" charset="0"/>
              </a:rPr>
              <a:t>Сельские </a:t>
            </a:r>
            <a:r>
              <a:rPr lang="ru-RU" sz="1100" u="sng" dirty="0">
                <a:cs typeface="Arial" panose="020B0604020202020204" pitchFamily="34" charset="0"/>
              </a:rPr>
              <a:t>агломерации </a:t>
            </a:r>
            <a:r>
              <a:rPr lang="ru-RU" sz="1100" dirty="0" smtClean="0">
                <a:cs typeface="Arial" panose="020B0604020202020204" pitchFamily="34" charset="0"/>
              </a:rPr>
              <a:t>–</a:t>
            </a:r>
            <a:r>
              <a:rPr lang="en-US" sz="1100" dirty="0" smtClean="0">
                <a:cs typeface="Arial" panose="020B0604020202020204" pitchFamily="34" charset="0"/>
              </a:rPr>
              <a:t> </a:t>
            </a:r>
            <a:r>
              <a:rPr lang="ru-RU" sz="1100" dirty="0" smtClean="0">
                <a:cs typeface="Arial" panose="020B0604020202020204" pitchFamily="34" charset="0"/>
              </a:rPr>
              <a:t>сельские </a:t>
            </a:r>
            <a:r>
              <a:rPr lang="ru-RU" sz="1100" dirty="0">
                <a:cs typeface="Arial" panose="020B0604020202020204" pitchFamily="34" charset="0"/>
              </a:rPr>
              <a:t>территории, а также поселки городского типа, рабочие поселки, не входящие в состав городских округов, и малые города с численностью населения, постоянно проживающего на территории, не превышающей 30 тыс. человек</a:t>
            </a:r>
            <a:r>
              <a:rPr lang="ru-RU" sz="1100" dirty="0" smtClean="0"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7" name="Picture 9" descr="C:\Users\Slobodyan-RA\Desktop\Документы\Презентация продукты\1942557-200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070" y="2076409"/>
            <a:ext cx="832846" cy="83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8873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Скругленный прямоугольник 38"/>
          <p:cNvSpPr/>
          <p:nvPr/>
        </p:nvSpPr>
        <p:spPr>
          <a:xfrm>
            <a:off x="138999" y="1274614"/>
            <a:ext cx="8938102" cy="514046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100" dirty="0"/>
              <a:t>Ипотека в пользу Банка приобретаемого объекта недвижимости с момента перехода права собственности к заемщику на приобретаемый объект недвижимости.</a:t>
            </a:r>
          </a:p>
          <a:p>
            <a:r>
              <a:rPr lang="ru-RU" sz="1100" i="1" dirty="0"/>
              <a:t>На период строительства по ДДУ:</a:t>
            </a:r>
          </a:p>
          <a:p>
            <a:r>
              <a:rPr lang="ru-RU" sz="1100" dirty="0"/>
              <a:t>- залог в пользу Банка имущественных прав (требований) по ДДУ,</a:t>
            </a:r>
          </a:p>
          <a:p>
            <a:r>
              <a:rPr lang="ru-RU" sz="1100" i="1" dirty="0"/>
              <a:t>После завершения строительства:</a:t>
            </a:r>
          </a:p>
          <a:p>
            <a:r>
              <a:rPr lang="ru-RU" sz="1100" dirty="0"/>
              <a:t>- ипотека в пользу Банка </a:t>
            </a:r>
            <a:r>
              <a:rPr lang="ru-RU" sz="1100" dirty="0" smtClean="0"/>
              <a:t>приобретенного </a:t>
            </a:r>
            <a:r>
              <a:rPr lang="ru-RU" sz="1100" dirty="0"/>
              <a:t>объекта недвижимости.</a:t>
            </a:r>
          </a:p>
          <a:p>
            <a:r>
              <a:rPr lang="ru-RU" sz="1100" i="1" dirty="0"/>
              <a:t>На период строительства на земельном участке:</a:t>
            </a:r>
          </a:p>
          <a:p>
            <a:r>
              <a:rPr lang="ru-RU" sz="1100" dirty="0"/>
              <a:t>- ипотека в пользу Банка земельного участка,</a:t>
            </a:r>
          </a:p>
          <a:p>
            <a:r>
              <a:rPr lang="ru-RU" sz="1100" dirty="0"/>
              <a:t>- ипотека в пользу Банка объекта незавершенного строительства (при наличии).</a:t>
            </a:r>
          </a:p>
          <a:p>
            <a:r>
              <a:rPr lang="ru-RU" sz="1100" i="1" dirty="0"/>
              <a:t>После завершения строительства на земельном участке:</a:t>
            </a:r>
          </a:p>
          <a:p>
            <a:r>
              <a:rPr lang="ru-RU" sz="1100" dirty="0"/>
              <a:t>- ипотека в пользу Банка построенного объекта недвижимости и земельного участка.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306098" y="1260744"/>
            <a:ext cx="8509129" cy="551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5963" lvl="0" algn="ctr">
              <a:spcAft>
                <a:spcPts val="400"/>
              </a:spcAft>
              <a:tabLst>
                <a:tab pos="6996113" algn="l"/>
              </a:tabLst>
            </a:pPr>
            <a:r>
              <a:rPr lang="ru-RU" sz="1600" b="1" dirty="0" smtClean="0">
                <a:cs typeface="Arial" panose="020B0604020202020204" pitchFamily="34" charset="0"/>
              </a:rPr>
              <a:t>Общие требования к подрядным и субподрядным организациям</a:t>
            </a:r>
          </a:p>
          <a:p>
            <a:pPr marL="887413" lvl="0" indent="-171450">
              <a:spcAft>
                <a:spcPts val="400"/>
              </a:spcAft>
              <a:buFont typeface="Wingdings" panose="05000000000000000000" pitchFamily="2" charset="2"/>
              <a:buChar char="Ø"/>
              <a:tabLst>
                <a:tab pos="6996113" algn="l"/>
              </a:tabLst>
            </a:pPr>
            <a:r>
              <a:rPr lang="ru-RU" sz="1000" dirty="0" smtClean="0">
                <a:cs typeface="Arial" panose="020B0604020202020204" pitchFamily="34" charset="0"/>
              </a:rPr>
              <a:t>подрядная </a:t>
            </a:r>
            <a:r>
              <a:rPr lang="ru-RU" sz="1000" dirty="0">
                <a:cs typeface="Arial" panose="020B0604020202020204" pitchFamily="34" charset="0"/>
              </a:rPr>
              <a:t>организация и субподрядная организация должны иметь статус действующих (не находиться на стадии реорганизации, ликвидации, не должно быть принято решение налогового органа о прекращении деятельности юридического лица);</a:t>
            </a:r>
          </a:p>
          <a:p>
            <a:pPr marL="887413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отсутствие </a:t>
            </a:r>
            <a:r>
              <a:rPr lang="ru-RU" sz="1000" dirty="0">
                <a:cs typeface="Arial" panose="020B0604020202020204" pitchFamily="34" charset="0"/>
              </a:rPr>
              <a:t>неоконченных исполнительных производств на общую сумму требований более 300 000 рублей;</a:t>
            </a:r>
          </a:p>
          <a:p>
            <a:pPr marL="896938" lvl="0" indent="-180975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отсутствие </a:t>
            </a:r>
            <a:r>
              <a:rPr lang="ru-RU" sz="1000" dirty="0">
                <a:cs typeface="Arial" panose="020B0604020202020204" pitchFamily="34" charset="0"/>
              </a:rPr>
              <a:t>исков со стороны подрядной организации к субподрядной организации, а также со стороны субподрядной организации к подрядной организации,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отсутствие </a:t>
            </a:r>
            <a:r>
              <a:rPr lang="ru-RU" sz="1000" dirty="0">
                <a:cs typeface="Arial" panose="020B0604020202020204" pitchFamily="34" charset="0"/>
              </a:rPr>
              <a:t>убытков по результатам деятельности за последний завершенный финансовый год;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отсутствие </a:t>
            </a:r>
            <a:r>
              <a:rPr lang="ru-RU" sz="1000" dirty="0">
                <a:cs typeface="Arial" panose="020B0604020202020204" pitchFamily="34" charset="0"/>
              </a:rPr>
              <a:t>судебных исков, связанных с налоговыми правонарушениями, и/или подтвержденной информации о принятии судом к производству заявления о признании организации (ее учредителей) банкротом, о начале процедуры банкротства или ликвидации в соответствии с законодательством Российской Федерации;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 smtClean="0">
                <a:cs typeface="Arial" panose="020B0604020202020204" pitchFamily="34" charset="0"/>
              </a:rPr>
              <a:t>в </a:t>
            </a:r>
            <a:r>
              <a:rPr lang="ru-RU" sz="1000" dirty="0">
                <a:cs typeface="Arial" panose="020B0604020202020204" pitchFamily="34" charset="0"/>
              </a:rPr>
              <a:t>реестре недобросовестных поставщиков, ведение которого осуществляется в соответствии с Федеральным законом </a:t>
            </a:r>
            <a:r>
              <a:rPr lang="ru-RU" sz="1000" dirty="0" smtClean="0">
                <a:cs typeface="Arial" panose="020B0604020202020204" pitchFamily="34" charset="0"/>
              </a:rPr>
              <a:t>от </a:t>
            </a:r>
            <a:r>
              <a:rPr lang="ru-RU" sz="1000" dirty="0">
                <a:cs typeface="Arial" panose="020B0604020202020204" pitchFamily="34" charset="0"/>
              </a:rPr>
              <a:t>18.07.2011 № 223 «О закупках товаров, работ, услуг отдельными видами юридических лиц», в реестре недобросовестных поставщиков (подрядчиков, исполнителей), ведение которого осуществляется в соответствии с Федеральным законом от 05.04.2013 № 44 </a:t>
            </a:r>
            <a:r>
              <a:rPr lang="ru-RU" sz="1000" dirty="0" smtClean="0">
                <a:cs typeface="Arial" panose="020B0604020202020204" pitchFamily="34" charset="0"/>
              </a:rPr>
              <a:t>«</a:t>
            </a:r>
            <a:r>
              <a:rPr lang="ru-RU" sz="1000" dirty="0">
                <a:cs typeface="Arial" panose="020B0604020202020204" pitchFamily="34" charset="0"/>
              </a:rPr>
              <a:t>О контрактной системе в сфере закупок товаров, работ, услуг для обеспечения государственных и муниципальных нужд», отсутствуют сведения о юридическом лице - застройщике (в том числе о лице, исполняющем функции единоличного исполнительного органа юридического лица) в части исполнения им обязательств, предусмотренных контрактами или договорами, предметом которых является выполнение работ, оказание услуг в сфере строительства, реконструкции и капитального ремонта объектов капитального строительства или организации таких строительства, реконструкции и капитального ремонта либо приобретение у юридического лица жилых помещений</a:t>
            </a:r>
            <a:r>
              <a:rPr lang="ru-RU" sz="1000" dirty="0" smtClean="0">
                <a:cs typeface="Arial" panose="020B0604020202020204" pitchFamily="34" charset="0"/>
              </a:rPr>
              <a:t>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>
                <a:cs typeface="Arial" panose="020B0604020202020204" pitchFamily="34" charset="0"/>
              </a:rPr>
              <a:t>руководитель организации и главный бухгалтер не может иметь неснятую или непогашенную судимость за преступления в сфере экономической деятельности или преступления против государственной власти;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>
                <a:cs typeface="Arial" panose="020B0604020202020204" pitchFamily="34" charset="0"/>
              </a:rPr>
              <a:t>отсутствие в открытых источниках негативной информации (включение в список недобросовестных строительных организаций профильных министерств и субъектов РФ, неисполнение обязательств, возбуждение в отношении учредителей подрядной организации уголовных дел и т.д.) о подрядной организации (ее учредителях);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>
                <a:cs typeface="Arial" panose="020B0604020202020204" pitchFamily="34" charset="0"/>
              </a:rPr>
              <a:t>наличие необходимых разрешительных документов (свидетельства, разрешения, лицензии) на право выполнения следующих работ: обеспечения централизованного или автономного электроснабжения, водоснабжения (в том числе по бурению водозаборных скважин), водоотведения, отопления, а в газифицированных районах также газоснабжения жилых домов (помещений));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ru-RU" sz="1000" dirty="0">
                <a:cs typeface="Arial" panose="020B0604020202020204" pitchFamily="34" charset="0"/>
              </a:rPr>
              <a:t>в отношении подрядной организации и субподрядной организации, имеющих счета, открытые в АО «Россельхозбанк», отсутствие информации о приостановлении операций по счетам подрядной организации и субподрядной организации, открытым в АО «Россельхозбанк» (наложение ареста на счета, предъявление инкассовых требований и исполнительных листов к счетам и т.д.).</a:t>
            </a:r>
          </a:p>
          <a:p>
            <a:pPr marL="171450" lvl="0" indent="-171450" algn="just">
              <a:spcAft>
                <a:spcPts val="400"/>
              </a:spcAft>
              <a:buFont typeface="Wingdings" panose="05000000000000000000" pitchFamily="2" charset="2"/>
              <a:buChar char="Ø"/>
            </a:pP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943501" y="6512064"/>
            <a:ext cx="2133600" cy="365125"/>
          </a:xfrm>
        </p:spPr>
        <p:txBody>
          <a:bodyPr/>
          <a:lstStyle/>
          <a:p>
            <a:fld id="{6DDF61C1-2457-E848-BB6B-E1DA9A549776}" type="slidenum">
              <a:rPr lang="en-US" smtClean="0">
                <a:solidFill>
                  <a:prstClr val="white"/>
                </a:solidFill>
              </a:rPr>
              <a:pPr/>
              <a:t>7</a:t>
            </a:fld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40" name="Group 55"/>
          <p:cNvGrpSpPr/>
          <p:nvPr/>
        </p:nvGrpSpPr>
        <p:grpSpPr>
          <a:xfrm>
            <a:off x="486004" y="1628010"/>
            <a:ext cx="508735" cy="688460"/>
            <a:chOff x="998489" y="2241774"/>
            <a:chExt cx="256404" cy="239742"/>
          </a:xfrm>
          <a:solidFill>
            <a:srgbClr val="9BBB59"/>
          </a:solidFill>
        </p:grpSpPr>
        <p:sp>
          <p:nvSpPr>
            <p:cNvPr id="41" name="Freeform 58"/>
            <p:cNvSpPr>
              <a:spLocks noEditPoints="1"/>
            </p:cNvSpPr>
            <p:nvPr/>
          </p:nvSpPr>
          <p:spPr bwMode="auto">
            <a:xfrm>
              <a:off x="998489" y="2241774"/>
              <a:ext cx="256404" cy="239742"/>
            </a:xfrm>
            <a:custGeom>
              <a:avLst/>
              <a:gdLst>
                <a:gd name="T0" fmla="*/ 230 w 234"/>
                <a:gd name="T1" fmla="*/ 48 h 219"/>
                <a:gd name="T2" fmla="*/ 186 w 234"/>
                <a:gd name="T3" fmla="*/ 5 h 219"/>
                <a:gd name="T4" fmla="*/ 176 w 234"/>
                <a:gd name="T5" fmla="*/ 0 h 219"/>
                <a:gd name="T6" fmla="*/ 22 w 234"/>
                <a:gd name="T7" fmla="*/ 0 h 219"/>
                <a:gd name="T8" fmla="*/ 0 w 234"/>
                <a:gd name="T9" fmla="*/ 22 h 219"/>
                <a:gd name="T10" fmla="*/ 0 w 234"/>
                <a:gd name="T11" fmla="*/ 197 h 219"/>
                <a:gd name="T12" fmla="*/ 22 w 234"/>
                <a:gd name="T13" fmla="*/ 219 h 219"/>
                <a:gd name="T14" fmla="*/ 212 w 234"/>
                <a:gd name="T15" fmla="*/ 219 h 219"/>
                <a:gd name="T16" fmla="*/ 234 w 234"/>
                <a:gd name="T17" fmla="*/ 197 h 219"/>
                <a:gd name="T18" fmla="*/ 234 w 234"/>
                <a:gd name="T19" fmla="*/ 59 h 219"/>
                <a:gd name="T20" fmla="*/ 230 w 234"/>
                <a:gd name="T21" fmla="*/ 48 h 219"/>
                <a:gd name="T22" fmla="*/ 220 w 234"/>
                <a:gd name="T23" fmla="*/ 197 h 219"/>
                <a:gd name="T24" fmla="*/ 212 w 234"/>
                <a:gd name="T25" fmla="*/ 205 h 219"/>
                <a:gd name="T26" fmla="*/ 22 w 234"/>
                <a:gd name="T27" fmla="*/ 205 h 219"/>
                <a:gd name="T28" fmla="*/ 15 w 234"/>
                <a:gd name="T29" fmla="*/ 197 h 219"/>
                <a:gd name="T30" fmla="*/ 15 w 234"/>
                <a:gd name="T31" fmla="*/ 22 h 219"/>
                <a:gd name="T32" fmla="*/ 22 w 234"/>
                <a:gd name="T33" fmla="*/ 15 h 219"/>
                <a:gd name="T34" fmla="*/ 168 w 234"/>
                <a:gd name="T35" fmla="*/ 15 h 219"/>
                <a:gd name="T36" fmla="*/ 168 w 234"/>
                <a:gd name="T37" fmla="*/ 44 h 219"/>
                <a:gd name="T38" fmla="*/ 168 w 234"/>
                <a:gd name="T39" fmla="*/ 44 h 219"/>
                <a:gd name="T40" fmla="*/ 190 w 234"/>
                <a:gd name="T41" fmla="*/ 66 h 219"/>
                <a:gd name="T42" fmla="*/ 198 w 234"/>
                <a:gd name="T43" fmla="*/ 66 h 219"/>
                <a:gd name="T44" fmla="*/ 220 w 234"/>
                <a:gd name="T45" fmla="*/ 66 h 219"/>
                <a:gd name="T46" fmla="*/ 220 w 234"/>
                <a:gd name="T47" fmla="*/ 197 h 219"/>
                <a:gd name="T48" fmla="*/ 198 w 234"/>
                <a:gd name="T49" fmla="*/ 59 h 219"/>
                <a:gd name="T50" fmla="*/ 190 w 234"/>
                <a:gd name="T51" fmla="*/ 59 h 219"/>
                <a:gd name="T52" fmla="*/ 176 w 234"/>
                <a:gd name="T53" fmla="*/ 44 h 219"/>
                <a:gd name="T54" fmla="*/ 176 w 234"/>
                <a:gd name="T55" fmla="*/ 44 h 219"/>
                <a:gd name="T56" fmla="*/ 176 w 234"/>
                <a:gd name="T57" fmla="*/ 15 h 219"/>
                <a:gd name="T58" fmla="*/ 220 w 234"/>
                <a:gd name="T59" fmla="*/ 59 h 219"/>
                <a:gd name="T60" fmla="*/ 198 w 234"/>
                <a:gd name="T61" fmla="*/ 5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4" h="219">
                  <a:moveTo>
                    <a:pt x="230" y="48"/>
                  </a:moveTo>
                  <a:cubicBezTo>
                    <a:pt x="186" y="5"/>
                    <a:pt x="186" y="5"/>
                    <a:pt x="186" y="5"/>
                  </a:cubicBezTo>
                  <a:cubicBezTo>
                    <a:pt x="183" y="2"/>
                    <a:pt x="180" y="0"/>
                    <a:pt x="17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19"/>
                    <a:pt x="22" y="219"/>
                  </a:cubicBezTo>
                  <a:cubicBezTo>
                    <a:pt x="212" y="219"/>
                    <a:pt x="212" y="219"/>
                    <a:pt x="212" y="219"/>
                  </a:cubicBezTo>
                  <a:cubicBezTo>
                    <a:pt x="224" y="219"/>
                    <a:pt x="234" y="210"/>
                    <a:pt x="234" y="197"/>
                  </a:cubicBezTo>
                  <a:cubicBezTo>
                    <a:pt x="234" y="59"/>
                    <a:pt x="234" y="59"/>
                    <a:pt x="234" y="59"/>
                  </a:cubicBezTo>
                  <a:cubicBezTo>
                    <a:pt x="234" y="55"/>
                    <a:pt x="233" y="51"/>
                    <a:pt x="230" y="48"/>
                  </a:cubicBezTo>
                  <a:close/>
                  <a:moveTo>
                    <a:pt x="220" y="197"/>
                  </a:moveTo>
                  <a:cubicBezTo>
                    <a:pt x="220" y="202"/>
                    <a:pt x="216" y="205"/>
                    <a:pt x="21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18" y="205"/>
                    <a:pt x="15" y="202"/>
                    <a:pt x="15" y="19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8" y="15"/>
                    <a:pt x="22" y="15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56"/>
                    <a:pt x="178" y="66"/>
                    <a:pt x="190" y="66"/>
                  </a:cubicBezTo>
                  <a:cubicBezTo>
                    <a:pt x="198" y="66"/>
                    <a:pt x="198" y="66"/>
                    <a:pt x="198" y="66"/>
                  </a:cubicBezTo>
                  <a:cubicBezTo>
                    <a:pt x="220" y="66"/>
                    <a:pt x="220" y="66"/>
                    <a:pt x="220" y="66"/>
                  </a:cubicBezTo>
                  <a:lnTo>
                    <a:pt x="220" y="197"/>
                  </a:lnTo>
                  <a:close/>
                  <a:moveTo>
                    <a:pt x="198" y="59"/>
                  </a:moveTo>
                  <a:cubicBezTo>
                    <a:pt x="190" y="59"/>
                    <a:pt x="190" y="59"/>
                    <a:pt x="190" y="59"/>
                  </a:cubicBezTo>
                  <a:cubicBezTo>
                    <a:pt x="182" y="59"/>
                    <a:pt x="176" y="52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220" y="59"/>
                    <a:pt x="220" y="59"/>
                    <a:pt x="220" y="59"/>
                  </a:cubicBezTo>
                  <a:lnTo>
                    <a:pt x="198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1118823" y="2289908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3" name="Freeform 60"/>
            <p:cNvSpPr>
              <a:spLocks/>
            </p:cNvSpPr>
            <p:nvPr/>
          </p:nvSpPr>
          <p:spPr bwMode="auto">
            <a:xfrm>
              <a:off x="1118823" y="2313975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4" name="Freeform 61"/>
            <p:cNvSpPr>
              <a:spLocks/>
            </p:cNvSpPr>
            <p:nvPr/>
          </p:nvSpPr>
          <p:spPr bwMode="auto">
            <a:xfrm>
              <a:off x="1118823" y="2338041"/>
              <a:ext cx="104135" cy="7868"/>
            </a:xfrm>
            <a:custGeom>
              <a:avLst/>
              <a:gdLst>
                <a:gd name="T0" fmla="*/ 0 w 95"/>
                <a:gd name="T1" fmla="*/ 4 h 7"/>
                <a:gd name="T2" fmla="*/ 4 w 95"/>
                <a:gd name="T3" fmla="*/ 7 h 7"/>
                <a:gd name="T4" fmla="*/ 91 w 95"/>
                <a:gd name="T5" fmla="*/ 7 h 7"/>
                <a:gd name="T6" fmla="*/ 95 w 95"/>
                <a:gd name="T7" fmla="*/ 4 h 7"/>
                <a:gd name="T8" fmla="*/ 91 w 95"/>
                <a:gd name="T9" fmla="*/ 0 h 7"/>
                <a:gd name="T10" fmla="*/ 4 w 95"/>
                <a:gd name="T11" fmla="*/ 0 h 7"/>
                <a:gd name="T12" fmla="*/ 0 w 9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">
                  <a:moveTo>
                    <a:pt x="0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3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62"/>
            <p:cNvSpPr>
              <a:spLocks/>
            </p:cNvSpPr>
            <p:nvPr/>
          </p:nvSpPr>
          <p:spPr bwMode="auto">
            <a:xfrm>
              <a:off x="1031349" y="2386175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63"/>
            <p:cNvSpPr>
              <a:spLocks/>
            </p:cNvSpPr>
            <p:nvPr/>
          </p:nvSpPr>
          <p:spPr bwMode="auto">
            <a:xfrm>
              <a:off x="1031349" y="2410242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7" name="Freeform 64"/>
            <p:cNvSpPr>
              <a:spLocks/>
            </p:cNvSpPr>
            <p:nvPr/>
          </p:nvSpPr>
          <p:spPr bwMode="auto">
            <a:xfrm>
              <a:off x="1031349" y="24343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8" name="Freeform 65"/>
            <p:cNvSpPr>
              <a:spLocks/>
            </p:cNvSpPr>
            <p:nvPr/>
          </p:nvSpPr>
          <p:spPr bwMode="auto">
            <a:xfrm>
              <a:off x="1031349" y="23621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6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9" name="Freeform 66"/>
            <p:cNvSpPr>
              <a:spLocks noEditPoints="1"/>
            </p:cNvSpPr>
            <p:nvPr/>
          </p:nvSpPr>
          <p:spPr bwMode="auto">
            <a:xfrm>
              <a:off x="1031349" y="2282040"/>
              <a:ext cx="71275" cy="63870"/>
            </a:xfrm>
            <a:custGeom>
              <a:avLst/>
              <a:gdLst>
                <a:gd name="T0" fmla="*/ 7 w 65"/>
                <a:gd name="T1" fmla="*/ 58 h 58"/>
                <a:gd name="T2" fmla="*/ 58 w 65"/>
                <a:gd name="T3" fmla="*/ 58 h 58"/>
                <a:gd name="T4" fmla="*/ 65 w 65"/>
                <a:gd name="T5" fmla="*/ 51 h 58"/>
                <a:gd name="T6" fmla="*/ 65 w 65"/>
                <a:gd name="T7" fmla="*/ 7 h 58"/>
                <a:gd name="T8" fmla="*/ 58 w 65"/>
                <a:gd name="T9" fmla="*/ 0 h 58"/>
                <a:gd name="T10" fmla="*/ 7 w 65"/>
                <a:gd name="T11" fmla="*/ 0 h 58"/>
                <a:gd name="T12" fmla="*/ 0 w 65"/>
                <a:gd name="T13" fmla="*/ 7 h 58"/>
                <a:gd name="T14" fmla="*/ 0 w 65"/>
                <a:gd name="T15" fmla="*/ 51 h 58"/>
                <a:gd name="T16" fmla="*/ 7 w 65"/>
                <a:gd name="T17" fmla="*/ 58 h 58"/>
                <a:gd name="T18" fmla="*/ 14 w 65"/>
                <a:gd name="T19" fmla="*/ 14 h 58"/>
                <a:gd name="T20" fmla="*/ 51 w 65"/>
                <a:gd name="T21" fmla="*/ 14 h 58"/>
                <a:gd name="T22" fmla="*/ 51 w 65"/>
                <a:gd name="T23" fmla="*/ 44 h 58"/>
                <a:gd name="T24" fmla="*/ 14 w 65"/>
                <a:gd name="T25" fmla="*/ 44 h 58"/>
                <a:gd name="T26" fmla="*/ 14 w 65"/>
                <a:gd name="T27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8">
                  <a:moveTo>
                    <a:pt x="7" y="58"/>
                  </a:moveTo>
                  <a:cubicBezTo>
                    <a:pt x="58" y="58"/>
                    <a:pt x="58" y="58"/>
                    <a:pt x="58" y="58"/>
                  </a:cubicBezTo>
                  <a:cubicBezTo>
                    <a:pt x="62" y="58"/>
                    <a:pt x="65" y="55"/>
                    <a:pt x="65" y="51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8"/>
                    <a:pt x="7" y="58"/>
                  </a:cubicBezTo>
                  <a:close/>
                  <a:moveTo>
                    <a:pt x="14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18" name="Заголовок 1"/>
          <p:cNvSpPr txBox="1">
            <a:spLocks/>
          </p:cNvSpPr>
          <p:nvPr/>
        </p:nvSpPr>
        <p:spPr>
          <a:xfrm>
            <a:off x="138999" y="517028"/>
            <a:ext cx="5601862" cy="6307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Государственная программа</a:t>
            </a:r>
          </a:p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000" dirty="0">
                <a:latin typeface="+mj-lt"/>
                <a:ea typeface="+mn-ea"/>
                <a:cs typeface="+mn-cs"/>
                <a:sym typeface="Gill Sans"/>
              </a:rPr>
              <a:t>«Комплексное развитие сельских территорий</a:t>
            </a:r>
            <a:r>
              <a:rPr lang="ru-RU" sz="2000" dirty="0" smtClean="0">
                <a:latin typeface="+mj-lt"/>
                <a:ea typeface="+mn-ea"/>
                <a:cs typeface="+mn-cs"/>
                <a:sym typeface="Gill Sans"/>
              </a:rPr>
              <a:t>»</a:t>
            </a:r>
            <a:endParaRPr lang="ru-RU" sz="2000" dirty="0"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36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61C1-2457-E848-BB6B-E1DA9A549776}" type="slidenum"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189339" y="656322"/>
            <a:ext cx="3447689" cy="4598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16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defTabSz="914400" fontAlgn="base">
              <a:lnSpc>
                <a:spcPct val="90000"/>
              </a:lnSpc>
              <a:spcAft>
                <a:spcPct val="0"/>
              </a:spcAft>
            </a:pPr>
            <a:r>
              <a:rPr lang="ru-RU" sz="2200" dirty="0" smtClean="0">
                <a:latin typeface="+mj-lt"/>
                <a:ea typeface="+mn-ea"/>
                <a:cs typeface="+mn-cs"/>
                <a:sym typeface="Gill Sans"/>
              </a:rPr>
              <a:t>Контакты</a:t>
            </a:r>
            <a:endParaRPr lang="ru-RU" sz="2200" dirty="0">
              <a:latin typeface="+mj-lt"/>
              <a:ea typeface="+mn-ea"/>
              <a:cs typeface="+mn-cs"/>
            </a:endParaRPr>
          </a:p>
        </p:txBody>
      </p:sp>
      <p:pic>
        <p:nvPicPr>
          <p:cNvPr id="22" name="Picture 5" descr="C:\Users\Slobodyan-RA\Desktop\Документы\Презентация продукты\13424415831___2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CrisscrossEtching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11399"/>
            <a:ext cx="9223527" cy="508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Slobodyan-RA\Desktop\Документы\Презентация продукты\1767989-200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4658" y="2700911"/>
            <a:ext cx="556909" cy="556909"/>
          </a:xfrm>
          <a:prstGeom prst="rect">
            <a:avLst/>
          </a:prstGeom>
          <a:solidFill>
            <a:srgbClr val="FFFFFF"/>
          </a:solidFill>
          <a:extLst/>
        </p:spPr>
      </p:pic>
      <p:pic>
        <p:nvPicPr>
          <p:cNvPr id="20" name="Picture 2" descr="C:\Users\Slobodyan-RA\Desktop\Документы\Презентация продукты\1768001-200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8688" y="3357538"/>
            <a:ext cx="499025" cy="49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Slobodyan-RA\Desktop\Документы\Презентация продукты\1768034-200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3599" y="4048307"/>
            <a:ext cx="499025" cy="49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3405468" y="2870185"/>
            <a:ext cx="14029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cs typeface="Times New Roman" panose="02020603050405020304" pitchFamily="18" charset="0"/>
              </a:rPr>
              <a:t>Имя Фамилия</a:t>
            </a: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416168" y="3455987"/>
            <a:ext cx="20213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cs typeface="Times New Roman" panose="02020603050405020304" pitchFamily="18" charset="0"/>
              </a:rPr>
              <a:t>Мобильный телефон</a:t>
            </a:r>
            <a:endParaRPr lang="ru-RU" sz="16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3382387" y="4089779"/>
            <a:ext cx="24587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 smtClean="0">
                <a:cs typeface="Times New Roman" panose="02020603050405020304" pitchFamily="18" charset="0"/>
              </a:rPr>
              <a:t>Адрес электронной почты</a:t>
            </a:r>
          </a:p>
        </p:txBody>
      </p:sp>
    </p:spTree>
    <p:extLst>
      <p:ext uri="{BB962C8B-B14F-4D97-AF65-F5344CB8AC3E}">
        <p14:creationId xmlns:p14="http://schemas.microsoft.com/office/powerpoint/2010/main" xmlns="" val="363267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US Presi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6_RUS Presi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667ea8c4-e13b-4022-ae41-c146554f18f0">DRRB-25-2442</_dlc_DocId>
    <_dlc_DocIdUrl xmlns="667ea8c4-e13b-4022-ae41-c146554f18f0">
      <Url>https://portal/departments/drrb/_layouts/15/DocIdRedir.aspx?ID=DRRB-25-2442</Url>
      <Description>DRRB-25-2442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88964CC9E0EDB34386107033A95C442E" ma:contentTypeVersion="0" ma:contentTypeDescription="Создание документа." ma:contentTypeScope="" ma:versionID="b42b9bd8b3942b3458508d2fdf67ce26">
  <xsd:schema xmlns:xsd="http://www.w3.org/2001/XMLSchema" xmlns:xs="http://www.w3.org/2001/XMLSchema" xmlns:p="http://schemas.microsoft.com/office/2006/metadata/properties" xmlns:ns2="667ea8c4-e13b-4022-ae41-c146554f18f0" targetNamespace="http://schemas.microsoft.com/office/2006/metadata/properties" ma:root="true" ma:fieldsID="089ef0accd68cf71d77274146770523a" ns2:_="">
    <xsd:import namespace="667ea8c4-e13b-4022-ae41-c146554f18f0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ea8c4-e13b-4022-ae41-c146554f18f0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Значение идентификатора документа" ma:description="Значение идентификатора документа, присвоенного данному элементу." ma:internalName="_dlc_DocId" ma:readOnly="true">
      <xsd:simpleType>
        <xsd:restriction base="dms:Text"/>
      </xsd:simpleType>
    </xsd:element>
    <xsd:element name="_dlc_DocIdUrl" ma:index="9" nillable="true" ma:displayName="Идентификатор документа" ma:description="Постоянная ссылка на этот документ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Сохранить идентификатор" ma:description="Сохранять идентификатор при добавлении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D963095-57AF-4AB8-9158-1B4739EB34D0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93C37300-AF8B-4D45-93E3-C6F6A3EA4F3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DD79AB-2AE0-4450-95CA-61E682107D9A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purl.org/dc/dcmitype/"/>
    <ds:schemaRef ds:uri="http://purl.org/dc/terms/"/>
    <ds:schemaRef ds:uri="667ea8c4-e13b-4022-ae41-c146554f18f0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5DD00346-ABB2-4D5A-A0B4-0C059DD5E2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7ea8c4-e13b-4022-ae41-c146554f18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RUS Presi Template.thmx</Template>
  <TotalTime>103250</TotalTime>
  <Words>1232</Words>
  <Application>Microsoft Office PowerPoint</Application>
  <PresentationFormat>Экран (4:3)</PresentationFormat>
  <Paragraphs>114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RUS Presi Template</vt:lpstr>
      <vt:lpstr>6_RUS Presi Template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Oleg Korshunov</dc:creator>
  <cp:lastModifiedBy>Пользователь Windows</cp:lastModifiedBy>
  <cp:revision>1983</cp:revision>
  <cp:lastPrinted>2019-12-26T12:54:07Z</cp:lastPrinted>
  <dcterms:created xsi:type="dcterms:W3CDTF">2013-08-28T13:08:37Z</dcterms:created>
  <dcterms:modified xsi:type="dcterms:W3CDTF">2020-10-08T10:56:14Z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0x01010088964CC9E0EDB34386107033A95C442E</vt:lpwstr>
  </property>
  <property fmtid="{D5CDD505-2E9C-101B-9397-08002B2CF9AE}" pid="3" name="_dlc_DocIdItemGuid">
    <vt:lpwstr>d53f6a1c-5f8c-4719-8592-735ab3e60ae5</vt:lpwstr>
  </property>
</Properties>
</file>