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9" r:id="rId2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E47"/>
    <a:srgbClr val="2F639D"/>
    <a:srgbClr val="EE047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200" d="100"/>
          <a:sy n="200" d="100"/>
        </p:scale>
        <p:origin x="-732" y="48"/>
      </p:cViewPr>
      <p:guideLst>
        <p:guide orient="horz" pos="2880"/>
        <p:guide pos="2160"/>
      </p:guideLst>
    </p:cSldViewPr>
  </p:slideViewPr>
  <p:notesTextViewPr>
    <p:cViewPr>
      <p:scale>
        <a:sx n="200" d="100"/>
        <a:sy n="200" d="100"/>
      </p:scale>
      <p:origin x="0" y="6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673086-8453-491A-9471-7EC4DC826755}" type="datetimeFigureOut">
              <a:rPr lang="ru-RU" smtClean="0"/>
              <a:pPr/>
              <a:t>14.06.2018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840689-BC78-4DBA-B6BA-13E77A5F84D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065486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840689-BC78-4DBA-B6BA-13E77A5F84D7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030090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37C50-A7EC-4DFA-B353-E91C10F195AE}" type="datetimeFigureOut">
              <a:rPr lang="ru-RU" smtClean="0"/>
              <a:pPr/>
              <a:t>14.06.2018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4A3CF-8A5C-41A9-81DF-E3A4B19BE3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60911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37C50-A7EC-4DFA-B353-E91C10F195AE}" type="datetimeFigureOut">
              <a:rPr lang="ru-RU" smtClean="0"/>
              <a:pPr/>
              <a:t>14.06.2018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4A3CF-8A5C-41A9-81DF-E3A4B19BE3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7342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37C50-A7EC-4DFA-B353-E91C10F195AE}" type="datetimeFigureOut">
              <a:rPr lang="ru-RU" smtClean="0"/>
              <a:pPr/>
              <a:t>14.06.2018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4A3CF-8A5C-41A9-81DF-E3A4B19BE3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426057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37C50-A7EC-4DFA-B353-E91C10F195AE}" type="datetimeFigureOut">
              <a:rPr lang="ru-RU" smtClean="0"/>
              <a:pPr/>
              <a:t>14.06.2018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4A3CF-8A5C-41A9-81DF-E3A4B19BE3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118663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37C50-A7EC-4DFA-B353-E91C10F195AE}" type="datetimeFigureOut">
              <a:rPr lang="ru-RU" smtClean="0"/>
              <a:pPr/>
              <a:t>14.06.2018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4A3CF-8A5C-41A9-81DF-E3A4B19BE3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13155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37C50-A7EC-4DFA-B353-E91C10F195AE}" type="datetimeFigureOut">
              <a:rPr lang="ru-RU" smtClean="0"/>
              <a:pPr/>
              <a:t>14.06.2018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4A3CF-8A5C-41A9-81DF-E3A4B19BE3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107725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37C50-A7EC-4DFA-B353-E91C10F195AE}" type="datetimeFigureOut">
              <a:rPr lang="ru-RU" smtClean="0"/>
              <a:pPr/>
              <a:t>14.06.2018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4A3CF-8A5C-41A9-81DF-E3A4B19BE3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8558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37C50-A7EC-4DFA-B353-E91C10F195AE}" type="datetimeFigureOut">
              <a:rPr lang="ru-RU" smtClean="0"/>
              <a:pPr/>
              <a:t>14.06.2018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4A3CF-8A5C-41A9-81DF-E3A4B19BE3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97653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37C50-A7EC-4DFA-B353-E91C10F195AE}" type="datetimeFigureOut">
              <a:rPr lang="ru-RU" smtClean="0"/>
              <a:pPr/>
              <a:t>14.06.2018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4A3CF-8A5C-41A9-81DF-E3A4B19BE3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517674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37C50-A7EC-4DFA-B353-E91C10F195AE}" type="datetimeFigureOut">
              <a:rPr lang="ru-RU" smtClean="0"/>
              <a:pPr/>
              <a:t>14.06.2018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4A3CF-8A5C-41A9-81DF-E3A4B19BE3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213598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37C50-A7EC-4DFA-B353-E91C10F195AE}" type="datetimeFigureOut">
              <a:rPr lang="ru-RU" smtClean="0"/>
              <a:pPr/>
              <a:t>14.06.2018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4A3CF-8A5C-41A9-81DF-E3A4B19BE3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144044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837C50-A7EC-4DFA-B353-E91C10F195AE}" type="datetimeFigureOut">
              <a:rPr lang="ru-RU" smtClean="0"/>
              <a:pPr/>
              <a:t>14.06.2018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E4A3CF-8A5C-41A9-81DF-E3A4B19BE3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95863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hyperlink" Target="http://www./22mchs.gov/.ru" TargetMode="External"/><Relationship Id="rId4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6873716" cy="2843808"/>
          </a:xfrm>
          <a:prstGeom prst="rect">
            <a:avLst/>
          </a:prstGeom>
          <a:gradFill rotWithShape="1">
            <a:gsLst>
              <a:gs pos="0">
                <a:srgbClr val="9999FF"/>
              </a:gs>
              <a:gs pos="100000">
                <a:srgbClr val="003399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8123" tIns="34064" rIns="68123" bIns="34064" anchor="ctr"/>
          <a:lstStyle>
            <a:lvl1pPr algn="l" defTabSz="788988"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 defTabSz="788988" eaLnBrk="0" hangingPunct="0">
              <a:spcBef>
                <a:spcPct val="20000"/>
              </a:spcBef>
              <a:buChar char="–"/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 defTabSz="788988" eaLnBrk="0" hangingPunct="0">
              <a:spcBef>
                <a:spcPct val="20000"/>
              </a:spcBef>
              <a:buChar char="•"/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 defTabSz="788988" eaLnBrk="0" hangingPunct="0">
              <a:spcBef>
                <a:spcPct val="20000"/>
              </a:spcBef>
              <a:buChar char="–"/>
              <a:defRPr sz="17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 defTabSz="788988" eaLnBrk="0" hangingPunct="0">
              <a:spcBef>
                <a:spcPct val="20000"/>
              </a:spcBef>
              <a:buChar char="»"/>
              <a:defRPr sz="17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ru-RU" altLang="ru-RU" sz="1500" b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179512"/>
            <a:ext cx="6858000" cy="432048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  <a:shade val="30000"/>
                  <a:satMod val="115000"/>
                </a:schemeClr>
              </a:gs>
              <a:gs pos="93000">
                <a:srgbClr val="A5CED9"/>
              </a:gs>
              <a:gs pos="54000">
                <a:schemeClr val="accent5">
                  <a:lumMod val="40000"/>
                  <a:lumOff val="60000"/>
                  <a:shade val="67500"/>
                  <a:satMod val="115000"/>
                  <a:alpha val="9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smtClean="0">
                <a:latin typeface="Arial" panose="020B0604020202020204" pitchFamily="34" charset="0"/>
                <a:cs typeface="Arial" panose="020B0604020202020204" pitchFamily="34" charset="0"/>
              </a:rPr>
              <a:t>КУРЬИНСКИЙ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РАЙОН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7" descr="Untitled-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922" y="127393"/>
            <a:ext cx="963624" cy="7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1" descr="флаг МЧС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9200" y="-17768"/>
            <a:ext cx="1728192" cy="917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9071" y="2044050"/>
            <a:ext cx="6858000" cy="7649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ts val="2000"/>
              </a:lnSpc>
            </a:pPr>
            <a:r>
              <a:rPr lang="ru-RU" sz="5400" b="1" dirty="0" smtClean="0">
                <a:ln w="28575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СЛУЖБЫ  РСЧС</a:t>
            </a:r>
          </a:p>
          <a:p>
            <a:pPr algn="ctr">
              <a:lnSpc>
                <a:spcPts val="2000"/>
              </a:lnSpc>
            </a:pPr>
            <a:r>
              <a:rPr lang="ru-RU" sz="22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ПРЕДУПРЕЖДЕНИЕ, СПАСЕНИЕ, ПОМОЩЬ</a:t>
            </a:r>
            <a:endParaRPr lang="ru-RU" sz="22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3828" y="3347863"/>
            <a:ext cx="2276872" cy="578592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44624" y="3347864"/>
            <a:ext cx="2246076" cy="42857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800" b="1" dirty="0"/>
              <a:t>ЕДИНАЯ ДЕЖУРНО - ДИСПЕТЧЕРСКАЯ СЛУЖБА (ЕДДС) </a:t>
            </a:r>
            <a:r>
              <a:rPr lang="ru-RU" sz="800" b="1" dirty="0" smtClean="0"/>
              <a:t>Администрации </a:t>
            </a:r>
            <a:r>
              <a:rPr lang="ru-RU" sz="800" b="1" dirty="0" err="1" smtClean="0"/>
              <a:t>Курьинского</a:t>
            </a:r>
            <a:r>
              <a:rPr lang="ru-RU" sz="800" b="1" dirty="0" smtClean="0"/>
              <a:t> </a:t>
            </a:r>
            <a:r>
              <a:rPr lang="ru-RU" sz="800" b="1" dirty="0"/>
              <a:t>района</a:t>
            </a:r>
          </a:p>
          <a:p>
            <a:pPr algn="ctr"/>
            <a:r>
              <a:rPr lang="ru-RU" sz="800" b="1" dirty="0"/>
              <a:t>Алтайского </a:t>
            </a:r>
            <a:r>
              <a:rPr lang="ru-RU" sz="800" b="1" dirty="0" smtClean="0"/>
              <a:t>края</a:t>
            </a:r>
          </a:p>
          <a:p>
            <a:pPr algn="just"/>
            <a:endParaRPr lang="en-US" sz="800" b="1" dirty="0"/>
          </a:p>
          <a:p>
            <a:pPr algn="just">
              <a:lnSpc>
                <a:spcPts val="700"/>
              </a:lnSpc>
            </a:pPr>
            <a:r>
              <a:rPr lang="ru-RU" sz="800" b="1" dirty="0" smtClean="0"/>
              <a:t>ЕДДС</a:t>
            </a:r>
            <a:r>
              <a:rPr lang="ru-RU" sz="800" dirty="0" smtClean="0"/>
              <a:t> </a:t>
            </a:r>
            <a:r>
              <a:rPr lang="ru-RU" sz="800" dirty="0"/>
              <a:t>– это орган повседневного управления единой государственной системы предупреждения и ликвидации чрезвычайных ситуаций муниципального уровня.</a:t>
            </a:r>
          </a:p>
          <a:p>
            <a:pPr algn="just">
              <a:lnSpc>
                <a:spcPts val="700"/>
              </a:lnSpc>
            </a:pPr>
            <a:r>
              <a:rPr lang="ru-RU" sz="800" dirty="0"/>
              <a:t>Основные задачи</a:t>
            </a:r>
            <a:r>
              <a:rPr lang="ru-RU" sz="800" b="1" dirty="0"/>
              <a:t> ЕДДС</a:t>
            </a:r>
            <a:r>
              <a:rPr lang="ru-RU" sz="800" dirty="0"/>
              <a:t>:</a:t>
            </a:r>
          </a:p>
          <a:p>
            <a:pPr algn="just">
              <a:lnSpc>
                <a:spcPts val="700"/>
              </a:lnSpc>
            </a:pPr>
            <a:r>
              <a:rPr lang="ru-RU" sz="800" dirty="0"/>
              <a:t>•</a:t>
            </a:r>
            <a:r>
              <a:rPr lang="en-US" sz="800" dirty="0"/>
              <a:t> </a:t>
            </a:r>
            <a:r>
              <a:rPr lang="ru-RU" sz="800" dirty="0"/>
              <a:t>прием от населения и организаций сообщений об угрозе или факте возникновения ЧС (</a:t>
            </a:r>
            <a:r>
              <a:rPr lang="ru-RU" sz="800" dirty="0" smtClean="0"/>
              <a:t>происшествия</a:t>
            </a:r>
            <a:r>
              <a:rPr lang="ru-RU" sz="800" dirty="0"/>
              <a:t>);</a:t>
            </a:r>
          </a:p>
          <a:p>
            <a:pPr algn="just">
              <a:lnSpc>
                <a:spcPts val="700"/>
              </a:lnSpc>
            </a:pPr>
            <a:r>
              <a:rPr lang="ru-RU" sz="800" dirty="0"/>
              <a:t>•</a:t>
            </a:r>
            <a:r>
              <a:rPr lang="en-US" sz="800" dirty="0"/>
              <a:t> </a:t>
            </a:r>
            <a:r>
              <a:rPr lang="ru-RU" sz="800" dirty="0"/>
              <a:t>анализ и оценка достоверности поступив-шей информации, доведение ее до </a:t>
            </a:r>
            <a:r>
              <a:rPr lang="ru-RU" sz="800" dirty="0" smtClean="0"/>
              <a:t>ДДС организаций, </a:t>
            </a:r>
            <a:r>
              <a:rPr lang="ru-RU" sz="800" dirty="0"/>
              <a:t>в компетенцию </a:t>
            </a:r>
            <a:r>
              <a:rPr lang="ru-RU" sz="800" dirty="0" smtClean="0"/>
              <a:t>которых </a:t>
            </a:r>
            <a:r>
              <a:rPr lang="ru-RU" sz="800" dirty="0"/>
              <a:t>входит реагирование на принятое сообщение;</a:t>
            </a:r>
          </a:p>
          <a:p>
            <a:pPr algn="just">
              <a:lnSpc>
                <a:spcPts val="700"/>
              </a:lnSpc>
            </a:pPr>
            <a:r>
              <a:rPr lang="ru-RU" sz="800" dirty="0"/>
              <a:t>•</a:t>
            </a:r>
            <a:r>
              <a:rPr lang="en-US" sz="800" dirty="0"/>
              <a:t> </a:t>
            </a:r>
            <a:r>
              <a:rPr lang="ru-RU" sz="800" dirty="0"/>
              <a:t>сбор и обработка данных необходимых для подготовки и принятия решений по предупреждению и ликвидации ЧС (происшествий), а также контроля их исполнения,</a:t>
            </a:r>
          </a:p>
          <a:p>
            <a:pPr algn="just">
              <a:lnSpc>
                <a:spcPts val="700"/>
              </a:lnSpc>
            </a:pPr>
            <a:r>
              <a:rPr lang="ru-RU" sz="800" dirty="0"/>
              <a:t>•</a:t>
            </a:r>
            <a:r>
              <a:rPr lang="en-US" sz="800" dirty="0"/>
              <a:t> </a:t>
            </a:r>
            <a:r>
              <a:rPr lang="ru-RU" sz="800" dirty="0"/>
              <a:t>уточнение и корректировка действий привлеченных дежурно-диспетчерских служб по реагированию на вызовы (сообщения о происшествиях), поступающие по единому номеру «112»;</a:t>
            </a:r>
          </a:p>
          <a:p>
            <a:pPr algn="just">
              <a:lnSpc>
                <a:spcPts val="700"/>
              </a:lnSpc>
            </a:pPr>
            <a:r>
              <a:rPr lang="ru-RU" sz="800" dirty="0"/>
              <a:t>•</a:t>
            </a:r>
            <a:r>
              <a:rPr lang="en-US" sz="800" dirty="0"/>
              <a:t> </a:t>
            </a:r>
            <a:r>
              <a:rPr lang="ru-RU" sz="800" dirty="0"/>
              <a:t>контроль результатов реагирования на вызовы (сообщения о происшествиях), поступившие по единому номеру «112» с территории муниципального образования.</a:t>
            </a:r>
            <a:endParaRPr lang="en-US" sz="800" dirty="0"/>
          </a:p>
          <a:p>
            <a:pPr algn="just">
              <a:lnSpc>
                <a:spcPts val="700"/>
              </a:lnSpc>
            </a:pPr>
            <a:r>
              <a:rPr lang="ru-RU" sz="8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Ознакомиться с Постановление администрации </a:t>
            </a:r>
            <a:r>
              <a:rPr lang="ru-RU" sz="800" b="1" i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Курьинского</a:t>
            </a:r>
            <a:r>
              <a:rPr lang="ru-RU" sz="8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8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района </a:t>
            </a:r>
            <a:r>
              <a:rPr lang="ru-RU" sz="8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от 10.02.2011 № 796 </a:t>
            </a:r>
            <a:r>
              <a:rPr lang="ru-RU" sz="8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«О создании Единой дежурно-диспетчерской </a:t>
            </a:r>
            <a:r>
              <a:rPr lang="ru-RU" sz="8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службы Администрации </a:t>
            </a:r>
            <a:r>
              <a:rPr lang="ru-RU" sz="800" b="1" i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Курьинского</a:t>
            </a:r>
            <a:r>
              <a:rPr lang="ru-RU" sz="8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района </a:t>
            </a:r>
            <a:r>
              <a:rPr lang="ru-RU" sz="8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Алтайского края» можно на официальном сайте муниципального образования. </a:t>
            </a:r>
            <a:endParaRPr lang="ru-RU" sz="800" b="1" dirty="0"/>
          </a:p>
          <a:p>
            <a:pPr>
              <a:lnSpc>
                <a:spcPts val="600"/>
              </a:lnSpc>
            </a:pPr>
            <a:endParaRPr lang="ru-RU" sz="800" b="1" dirty="0"/>
          </a:p>
          <a:p>
            <a:pPr>
              <a:lnSpc>
                <a:spcPts val="600"/>
              </a:lnSpc>
            </a:pPr>
            <a:endParaRPr lang="ru-RU" sz="800" b="1" dirty="0"/>
          </a:p>
          <a:p>
            <a:pPr>
              <a:lnSpc>
                <a:spcPts val="600"/>
              </a:lnSpc>
            </a:pPr>
            <a:endParaRPr lang="ru-RU" sz="800" b="1" dirty="0"/>
          </a:p>
          <a:p>
            <a:pPr>
              <a:lnSpc>
                <a:spcPts val="600"/>
              </a:lnSpc>
            </a:pPr>
            <a:endParaRPr lang="en-US" sz="800" b="1" dirty="0"/>
          </a:p>
          <a:p>
            <a:pPr algn="ctr">
              <a:lnSpc>
                <a:spcPts val="600"/>
              </a:lnSpc>
            </a:pPr>
            <a:r>
              <a:rPr lang="ru-RU" sz="800" b="1" dirty="0"/>
              <a:t>ТЕЛЕФОНЫ ЭКСТРЕННЫХ</a:t>
            </a:r>
          </a:p>
          <a:p>
            <a:pPr algn="ctr">
              <a:lnSpc>
                <a:spcPts val="600"/>
              </a:lnSpc>
            </a:pPr>
            <a:r>
              <a:rPr lang="ru-RU" sz="800" b="1" dirty="0"/>
              <a:t>(АВАРИЙНО - СПАСАТЕЛЬНЫХ) СЛУЖБ</a:t>
            </a:r>
          </a:p>
          <a:p>
            <a:pPr algn="ctr">
              <a:lnSpc>
                <a:spcPts val="600"/>
              </a:lnSpc>
            </a:pPr>
            <a:r>
              <a:rPr lang="ru-RU" sz="800" b="1" dirty="0" smtClean="0"/>
              <a:t>КУРЬИНСКОГО </a:t>
            </a:r>
            <a:r>
              <a:rPr lang="ru-RU" sz="800" b="1" dirty="0"/>
              <a:t>РАЙОНА</a:t>
            </a:r>
          </a:p>
          <a:p>
            <a:pPr algn="ctr">
              <a:lnSpc>
                <a:spcPts val="600"/>
              </a:lnSpc>
            </a:pPr>
            <a:r>
              <a:rPr lang="ru-RU" sz="800" b="1" dirty="0" smtClean="0"/>
              <a:t>АЛТАЙСКОГО КРАЯ</a:t>
            </a:r>
            <a:endParaRPr lang="ru-RU" sz="800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2291117" y="3347864"/>
            <a:ext cx="2304256" cy="578592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6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2291117" y="3362930"/>
            <a:ext cx="2304256" cy="5568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700"/>
              </a:lnSpc>
            </a:pPr>
            <a:r>
              <a:rPr lang="ru-RU" sz="800" b="1" dirty="0">
                <a:solidFill>
                  <a:prstClr val="black"/>
                </a:solidFill>
              </a:rPr>
              <a:t>ОПРЕДЕЛЕНИЕ ФАКТОРОВ РИСКА.</a:t>
            </a:r>
          </a:p>
          <a:p>
            <a:pPr lvl="0" algn="just">
              <a:lnSpc>
                <a:spcPts val="700"/>
              </a:lnSpc>
            </a:pPr>
            <a:r>
              <a:rPr lang="ru-RU" sz="800" dirty="0">
                <a:solidFill>
                  <a:prstClr val="black"/>
                </a:solidFill>
              </a:rPr>
              <a:t>Территории каждого муниципального района присуща своя характерная особенность возникновения факторов риска, связанная:</a:t>
            </a:r>
          </a:p>
          <a:p>
            <a:pPr lvl="0" algn="just">
              <a:lnSpc>
                <a:spcPts val="700"/>
              </a:lnSpc>
            </a:pPr>
            <a:r>
              <a:rPr lang="ru-RU" sz="800" dirty="0">
                <a:solidFill>
                  <a:prstClr val="black"/>
                </a:solidFill>
              </a:rPr>
              <a:t>• с особенностью географического положения;</a:t>
            </a:r>
          </a:p>
          <a:p>
            <a:pPr lvl="0" algn="just">
              <a:lnSpc>
                <a:spcPts val="700"/>
              </a:lnSpc>
            </a:pPr>
            <a:r>
              <a:rPr lang="ru-RU" sz="800" dirty="0">
                <a:solidFill>
                  <a:prstClr val="black"/>
                </a:solidFill>
              </a:rPr>
              <a:t>• с влиянием природных факторов;</a:t>
            </a:r>
          </a:p>
          <a:p>
            <a:pPr lvl="0" algn="just">
              <a:lnSpc>
                <a:spcPts val="700"/>
              </a:lnSpc>
            </a:pPr>
            <a:r>
              <a:rPr lang="ru-RU" sz="800" dirty="0">
                <a:solidFill>
                  <a:prstClr val="black"/>
                </a:solidFill>
              </a:rPr>
              <a:t>• с наличием индустриальных узлов и крупных производственных предприятий (ПОО),</a:t>
            </a:r>
          </a:p>
          <a:p>
            <a:pPr lvl="0" algn="just">
              <a:lnSpc>
                <a:spcPts val="700"/>
              </a:lnSpc>
            </a:pPr>
            <a:r>
              <a:rPr lang="ru-RU" sz="800" dirty="0">
                <a:solidFill>
                  <a:prstClr val="black"/>
                </a:solidFill>
              </a:rPr>
              <a:t>• с развитостью социальной, транспортной и коммунальной инфраструктуры;</a:t>
            </a:r>
          </a:p>
          <a:p>
            <a:pPr lvl="0" algn="just">
              <a:lnSpc>
                <a:spcPts val="700"/>
              </a:lnSpc>
            </a:pPr>
            <a:r>
              <a:rPr lang="ru-RU" sz="800" dirty="0">
                <a:solidFill>
                  <a:prstClr val="black"/>
                </a:solidFill>
              </a:rPr>
              <a:t>• и другими факторами способствующими возникновению источников риска.</a:t>
            </a:r>
          </a:p>
          <a:p>
            <a:pPr lvl="0" algn="just">
              <a:lnSpc>
                <a:spcPts val="700"/>
              </a:lnSpc>
            </a:pPr>
            <a:r>
              <a:rPr lang="ru-RU" sz="800" dirty="0">
                <a:solidFill>
                  <a:prstClr val="black"/>
                </a:solidFill>
              </a:rPr>
              <a:t>В </a:t>
            </a:r>
            <a:r>
              <a:rPr lang="ru-RU" sz="800" dirty="0" err="1" smtClean="0">
                <a:solidFill>
                  <a:prstClr val="black"/>
                </a:solidFill>
              </a:rPr>
              <a:t>Курьинском</a:t>
            </a:r>
            <a:r>
              <a:rPr lang="ru-RU" sz="800" dirty="0" smtClean="0">
                <a:solidFill>
                  <a:prstClr val="black"/>
                </a:solidFill>
              </a:rPr>
              <a:t> </a:t>
            </a:r>
            <a:r>
              <a:rPr lang="ru-RU" sz="800" dirty="0">
                <a:solidFill>
                  <a:prstClr val="black"/>
                </a:solidFill>
              </a:rPr>
              <a:t>районе Алтайского края определены </a:t>
            </a:r>
            <a:r>
              <a:rPr lang="ru-RU" sz="800" dirty="0" smtClean="0">
                <a:solidFill>
                  <a:prstClr val="black"/>
                </a:solidFill>
              </a:rPr>
              <a:t>41 фактор </a:t>
            </a:r>
            <a:r>
              <a:rPr lang="ru-RU" sz="800" dirty="0">
                <a:solidFill>
                  <a:prstClr val="black"/>
                </a:solidFill>
              </a:rPr>
              <a:t>риска связанные с природными условиями и техногенными процессами жизнедеятельности населения.</a:t>
            </a:r>
          </a:p>
          <a:p>
            <a:pPr lvl="0" algn="just">
              <a:lnSpc>
                <a:spcPts val="700"/>
              </a:lnSpc>
            </a:pPr>
            <a:r>
              <a:rPr lang="ru-RU" sz="800" dirty="0">
                <a:solidFill>
                  <a:prstClr val="black"/>
                </a:solidFill>
              </a:rPr>
              <a:t>Основные цели создания Служб РСЧС.</a:t>
            </a:r>
          </a:p>
          <a:p>
            <a:pPr lvl="0" algn="just">
              <a:lnSpc>
                <a:spcPts val="700"/>
              </a:lnSpc>
            </a:pPr>
            <a:r>
              <a:rPr lang="ru-RU" sz="800" dirty="0">
                <a:solidFill>
                  <a:prstClr val="black"/>
                </a:solidFill>
              </a:rPr>
              <a:t>1. Упорядочение вопросов взаимодействия органов управления, сил и средств муниципального звена ТП РСЧС при реагировании на риски возникновения ЧС.</a:t>
            </a:r>
          </a:p>
          <a:p>
            <a:pPr lvl="0" algn="just">
              <a:lnSpc>
                <a:spcPts val="700"/>
              </a:lnSpc>
            </a:pPr>
            <a:r>
              <a:rPr lang="ru-RU" sz="800" dirty="0">
                <a:solidFill>
                  <a:prstClr val="black"/>
                </a:solidFill>
              </a:rPr>
              <a:t>2. Оптимизация работы ЕДДС с целью повышения гарантированного реагирования на ЧС (происшествия).</a:t>
            </a:r>
          </a:p>
          <a:p>
            <a:pPr lvl="0" algn="just">
              <a:lnSpc>
                <a:spcPts val="700"/>
              </a:lnSpc>
            </a:pPr>
            <a:r>
              <a:rPr lang="ru-RU" sz="800" dirty="0">
                <a:solidFill>
                  <a:prstClr val="black"/>
                </a:solidFill>
              </a:rPr>
              <a:t>3. Определения персональной ответственности руководителей органов управления, в полномочия которых входят вопросы предупреждения и ликвидации ЧС</a:t>
            </a:r>
            <a:r>
              <a:rPr lang="ru-RU" sz="800" dirty="0" smtClean="0">
                <a:solidFill>
                  <a:prstClr val="black"/>
                </a:solidFill>
              </a:rPr>
              <a:t>.</a:t>
            </a:r>
            <a:endParaRPr lang="ru-RU" sz="800" dirty="0">
              <a:solidFill>
                <a:prstClr val="black"/>
              </a:solidFill>
            </a:endParaRPr>
          </a:p>
          <a:p>
            <a:pPr lvl="0" algn="just">
              <a:lnSpc>
                <a:spcPts val="700"/>
              </a:lnSpc>
            </a:pPr>
            <a:r>
              <a:rPr lang="ru-RU" sz="800" b="1" dirty="0">
                <a:solidFill>
                  <a:prstClr val="black"/>
                </a:solidFill>
              </a:rPr>
              <a:t>Служба РСЧС </a:t>
            </a:r>
            <a:r>
              <a:rPr lang="ru-RU" sz="800" dirty="0">
                <a:solidFill>
                  <a:prstClr val="black"/>
                </a:solidFill>
              </a:rPr>
              <a:t>– это нештатное организационно-техническое объединение органов управления, сил и средств подразделений ФОИВ, ОИВ субъекта РФ, ОМСУ и организаций (независимо от форм собственности), осуществляющих свою профессиональную деятельность на территории муниципального образования, в компетенцию которых входят вопросы предупреждения и ликвидации ЧС (имеющих основные задачи по управлению определённым риском</a:t>
            </a:r>
            <a:r>
              <a:rPr lang="ru-RU" sz="800" dirty="0" smtClean="0">
                <a:solidFill>
                  <a:prstClr val="black"/>
                </a:solidFill>
              </a:rPr>
              <a:t>).</a:t>
            </a:r>
            <a:endParaRPr lang="ru-RU" sz="800" dirty="0">
              <a:solidFill>
                <a:prstClr val="black"/>
              </a:solidFill>
            </a:endParaRPr>
          </a:p>
          <a:p>
            <a:pPr lvl="0" algn="just">
              <a:lnSpc>
                <a:spcPts val="700"/>
              </a:lnSpc>
            </a:pPr>
            <a:r>
              <a:rPr lang="ru-RU" sz="800" b="1" dirty="0">
                <a:solidFill>
                  <a:prstClr val="black"/>
                </a:solidFill>
              </a:rPr>
              <a:t>Службы РСЧС </a:t>
            </a:r>
            <a:r>
              <a:rPr lang="ru-RU" sz="800" dirty="0">
                <a:solidFill>
                  <a:prstClr val="black"/>
                </a:solidFill>
              </a:rPr>
              <a:t>призваны организовывать работу на местах, определять порядок взаимодействия сил и средств не только с первых часов чрезвычайных событий, но и в повседневной деятельности, для прогнозирования и предупреждения происшествий и ЧС (рисков), которые закреплены за соответствующими службами.</a:t>
            </a:r>
          </a:p>
          <a:p>
            <a:pPr lvl="0" algn="just">
              <a:lnSpc>
                <a:spcPts val="700"/>
              </a:lnSpc>
            </a:pPr>
            <a:endParaRPr lang="ru-RU" sz="800" dirty="0">
              <a:solidFill>
                <a:prstClr val="black"/>
              </a:solidFill>
            </a:endParaRPr>
          </a:p>
          <a:p>
            <a:pPr lvl="0" algn="just">
              <a:lnSpc>
                <a:spcPts val="700"/>
              </a:lnSpc>
            </a:pPr>
            <a:r>
              <a:rPr lang="ru-RU" sz="8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Ознакомиться с основными принципами организации деятельности Служб РСЧС можно на официальном сайте Главного управления МЧС России по Алтайскому краю: </a:t>
            </a:r>
            <a:r>
              <a:rPr lang="ru-RU" sz="800" b="1" i="1" dirty="0">
                <a:solidFill>
                  <a:schemeClr val="tx2">
                    <a:lumMod val="60000"/>
                    <a:lumOff val="40000"/>
                  </a:schemeClr>
                </a:solidFill>
                <a:hlinkClick r:id="rId5"/>
              </a:rPr>
              <a:t>www./22</a:t>
            </a:r>
            <a:r>
              <a:rPr lang="en-US" sz="800" b="1" i="1" dirty="0">
                <a:solidFill>
                  <a:schemeClr val="tx2">
                    <a:lumMod val="60000"/>
                    <a:lumOff val="40000"/>
                  </a:schemeClr>
                </a:solidFill>
                <a:hlinkClick r:id="rId5"/>
              </a:rPr>
              <a:t>mchs.gov</a:t>
            </a:r>
            <a:r>
              <a:rPr lang="ru-RU" sz="800" b="1" i="1" dirty="0">
                <a:solidFill>
                  <a:schemeClr val="tx2">
                    <a:lumMod val="60000"/>
                    <a:lumOff val="40000"/>
                  </a:schemeClr>
                </a:solidFill>
                <a:hlinkClick r:id="rId5"/>
              </a:rPr>
              <a:t>/</a:t>
            </a:r>
            <a:r>
              <a:rPr lang="en-US" sz="800" b="1" i="1" dirty="0">
                <a:solidFill>
                  <a:schemeClr val="tx2">
                    <a:lumMod val="60000"/>
                    <a:lumOff val="40000"/>
                  </a:schemeClr>
                </a:solidFill>
                <a:hlinkClick r:id="rId5"/>
              </a:rPr>
              <a:t>.</a:t>
            </a:r>
            <a:r>
              <a:rPr lang="ru-RU" sz="800" b="1" i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hlinkClick r:id="rId5"/>
              </a:rPr>
              <a:t>ru</a:t>
            </a:r>
            <a:endParaRPr lang="ru-RU" sz="800" b="1" i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lvl="0" algn="just">
              <a:lnSpc>
                <a:spcPts val="700"/>
              </a:lnSpc>
            </a:pPr>
            <a:r>
              <a:rPr lang="ru-RU" sz="8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Ознакомиться </a:t>
            </a:r>
            <a:r>
              <a:rPr lang="ru-RU" sz="8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с Постановлением </a:t>
            </a:r>
            <a:r>
              <a:rPr lang="ru-RU" sz="8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Администрации </a:t>
            </a:r>
            <a:r>
              <a:rPr lang="ru-RU" sz="800" b="1" i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Курьинского</a:t>
            </a:r>
            <a:r>
              <a:rPr lang="ru-RU" sz="8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8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района от </a:t>
            </a:r>
            <a:r>
              <a:rPr lang="ru-RU" sz="8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20.11.2017 № 457 «О </a:t>
            </a:r>
            <a:r>
              <a:rPr lang="ru-RU" sz="8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функционировании </a:t>
            </a:r>
            <a:r>
              <a:rPr lang="ru-RU" sz="8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районного </a:t>
            </a:r>
            <a:r>
              <a:rPr lang="ru-RU" sz="8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звена </a:t>
            </a:r>
            <a:r>
              <a:rPr lang="ru-RU" sz="8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Алтайской территориальной </a:t>
            </a:r>
            <a:r>
              <a:rPr lang="ru-RU" sz="800" b="1" i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подсисткмы</a:t>
            </a:r>
            <a:r>
              <a:rPr lang="ru-RU" sz="8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единой   </a:t>
            </a:r>
            <a:r>
              <a:rPr lang="ru-RU" sz="8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государственной системы предупреждения и ликвидации чрезвычайных ситуаций Алтайского края». можно на официальном сайте муниципального </a:t>
            </a:r>
            <a:r>
              <a:rPr lang="ru-RU" sz="8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образования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4606316" y="3347862"/>
            <a:ext cx="2251684" cy="578592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63671765"/>
              </p:ext>
            </p:extLst>
          </p:nvPr>
        </p:nvGraphicFramePr>
        <p:xfrm>
          <a:off x="4714884" y="3357554"/>
          <a:ext cx="2071702" cy="4114800"/>
        </p:xfrm>
        <a:graphic>
          <a:graphicData uri="http://schemas.openxmlformats.org/drawingml/2006/table">
            <a:tbl>
              <a:tblPr/>
              <a:tblGrid>
                <a:gridCol w="144016"/>
                <a:gridCol w="936104"/>
                <a:gridCol w="991582"/>
              </a:tblGrid>
              <a:tr h="26417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600" b="1" dirty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№ </a:t>
                      </a:r>
                      <a:r>
                        <a:rPr lang="ru-RU" sz="600" b="1" spc="-20" dirty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п/п</a:t>
                      </a:r>
                      <a:endParaRPr lang="ru-RU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600" b="1" spc="-5" dirty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Наименование службы РСЧС</a:t>
                      </a:r>
                      <a:endParaRPr lang="ru-RU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600" b="1" spc="-10" dirty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Должностные лица Администрации </a:t>
                      </a:r>
                      <a:r>
                        <a:rPr lang="ru-RU" sz="600" b="1" spc="-10" dirty="0" err="1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К</a:t>
                      </a:r>
                      <a:r>
                        <a:rPr lang="ru-RU" sz="600" b="1" spc="-5" dirty="0" err="1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урьинского</a:t>
                      </a:r>
                      <a:r>
                        <a:rPr lang="ru-RU" sz="600" b="1" spc="-5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 </a:t>
                      </a:r>
                      <a:r>
                        <a:rPr lang="ru-RU" sz="600" b="1" spc="-5" dirty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района курирующие </a:t>
                      </a:r>
                      <a:r>
                        <a:rPr lang="ru-RU" sz="600" b="1" spc="-10" dirty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службы</a:t>
                      </a:r>
                      <a:endParaRPr lang="ru-RU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417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600" b="1" dirty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1.</a:t>
                      </a:r>
                      <a:endParaRPr lang="ru-RU" sz="6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600" b="1" spc="-5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Служба </a:t>
                      </a:r>
                      <a:r>
                        <a:rPr lang="ru-RU" sz="600" b="1" spc="-5" baseline="0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 защиты</a:t>
                      </a:r>
                      <a:r>
                        <a:rPr lang="ru-RU" sz="600" b="1" spc="-5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 и ликвидации </a:t>
                      </a:r>
                      <a:r>
                        <a:rPr lang="ru-RU" sz="600" b="1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ЧС на транспорте</a:t>
                      </a:r>
                      <a:endParaRPr lang="ru-RU" sz="6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600" b="1" spc="-5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 </a:t>
                      </a:r>
                      <a:r>
                        <a:rPr lang="ru-RU" sz="600" b="1" spc="-5" dirty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заместитель </a:t>
                      </a:r>
                      <a:r>
                        <a:rPr lang="ru-RU" sz="600" b="1" spc="-5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главы Администрации </a:t>
                      </a:r>
                      <a:r>
                        <a:rPr lang="ru-RU" sz="600" b="1" spc="-20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 района, по  оперативному управлению</a:t>
                      </a:r>
                      <a:endParaRPr lang="ru-RU" sz="6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417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600" b="1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2.</a:t>
                      </a:r>
                      <a:endParaRPr lang="ru-RU" sz="6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600" b="1" spc="-5" dirty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Служба </a:t>
                      </a:r>
                      <a:r>
                        <a:rPr lang="ru-RU" sz="600" b="1" spc="-5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 </a:t>
                      </a:r>
                      <a:r>
                        <a:rPr lang="ru-RU" sz="600" b="1" spc="-5" dirty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тушения пожаров</a:t>
                      </a:r>
                      <a:endParaRPr lang="ru-RU" sz="6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00" b="1" spc="-5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заместитель главы Администрации  </a:t>
                      </a:r>
                      <a:r>
                        <a:rPr lang="ru-RU" sz="600" b="1" spc="-20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 района, по  оперативному управлению</a:t>
                      </a:r>
                      <a:endParaRPr lang="ru-RU" sz="600" b="1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417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600" b="1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3,</a:t>
                      </a:r>
                      <a:endParaRPr lang="ru-RU" sz="6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600" b="1" spc="-5" dirty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Служба </a:t>
                      </a:r>
                      <a:r>
                        <a:rPr lang="ru-RU" sz="600" b="1" spc="-5" baseline="0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 защиты</a:t>
                      </a:r>
                      <a:r>
                        <a:rPr lang="ru-RU" sz="600" b="1" spc="-5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 </a:t>
                      </a:r>
                      <a:r>
                        <a:rPr lang="ru-RU" sz="600" b="1" spc="-5" dirty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и ликвидации </a:t>
                      </a:r>
                      <a:r>
                        <a:rPr lang="ru-RU" sz="600" b="1" dirty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ЧС на объектах </a:t>
                      </a:r>
                      <a:r>
                        <a:rPr lang="ru-RU" sz="600" b="1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ЖКХ </a:t>
                      </a:r>
                      <a:r>
                        <a:rPr lang="ru-RU" sz="600" b="1" dirty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и </a:t>
                      </a:r>
                      <a:r>
                        <a:rPr lang="ru-RU" sz="600" b="1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строительства</a:t>
                      </a:r>
                      <a:endParaRPr lang="ru-RU" sz="6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00" b="1" spc="-5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заместитель главы Администрации </a:t>
                      </a:r>
                      <a:r>
                        <a:rPr lang="ru-RU" sz="600" b="1" spc="-20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 района, по  оперативному управлению</a:t>
                      </a:r>
                      <a:endParaRPr lang="ru-RU" sz="600" b="1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417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600" b="1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4.</a:t>
                      </a:r>
                      <a:endParaRPr lang="ru-RU" sz="6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600" b="1" dirty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Служба </a:t>
                      </a:r>
                      <a:r>
                        <a:rPr lang="ru-RU" sz="600" b="1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 </a:t>
                      </a:r>
                      <a:r>
                        <a:rPr lang="ru-RU" sz="600" b="1" dirty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и </a:t>
                      </a:r>
                      <a:r>
                        <a:rPr lang="ru-RU" sz="600" b="1" spc="-5" dirty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защиты </a:t>
                      </a:r>
                      <a:r>
                        <a:rPr lang="ru-RU" sz="600" b="1" spc="-5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 и ликвидации ЧС на объектах энергетики</a:t>
                      </a:r>
                      <a:endParaRPr lang="ru-RU" sz="6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00" b="1" spc="-5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заместитель главы Администрации </a:t>
                      </a:r>
                      <a:r>
                        <a:rPr lang="ru-RU" sz="600" b="1" spc="-20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 района, по  оперативному управлению</a:t>
                      </a:r>
                      <a:endParaRPr lang="ru-RU" sz="600" b="1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417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600" b="1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5.</a:t>
                      </a:r>
                      <a:endParaRPr lang="ru-RU" sz="6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600" b="1" dirty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Служба медицинской </a:t>
                      </a:r>
                      <a:r>
                        <a:rPr lang="ru-RU" sz="600" b="1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защиты </a:t>
                      </a:r>
                      <a:r>
                        <a:rPr lang="ru-RU" sz="600" b="1" dirty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и </a:t>
                      </a:r>
                      <a:r>
                        <a:rPr lang="ru-RU" sz="600" b="1" spc="-5" dirty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противоэпидемиологических мероприятий</a:t>
                      </a:r>
                      <a:endParaRPr lang="ru-RU" sz="6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00" b="1" spc="-5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заместитель главы Администрации</a:t>
                      </a:r>
                      <a:r>
                        <a:rPr lang="ru-RU" sz="600" b="1" spc="-20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 района, по  социальным</a:t>
                      </a:r>
                      <a:r>
                        <a:rPr lang="ru-RU" sz="600" b="1" spc="-20" baseline="0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 вопросам</a:t>
                      </a:r>
                      <a:endParaRPr lang="ru-RU" sz="600" b="1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417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600" b="1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6.</a:t>
                      </a:r>
                      <a:endParaRPr lang="ru-RU" sz="6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600" b="1" spc="-5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Служба защиты агропромышленного </a:t>
                      </a:r>
                      <a:r>
                        <a:rPr lang="ru-RU" sz="600" b="1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комплекса, животных и растений</a:t>
                      </a:r>
                      <a:endParaRPr lang="ru-RU" sz="6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00" b="1" spc="-5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заместитель главы Администрации  </a:t>
                      </a:r>
                      <a:r>
                        <a:rPr lang="ru-RU" sz="600" b="1" spc="-20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 района, по  оперативному управлению</a:t>
                      </a:r>
                      <a:endParaRPr lang="ru-RU" sz="600" b="1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6877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600" b="1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7.</a:t>
                      </a:r>
                      <a:endParaRPr lang="ru-RU" sz="6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600" b="1" spc="-5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Служба эвакуации и обеспечения </a:t>
                      </a:r>
                      <a:r>
                        <a:rPr lang="ru-RU" sz="600" b="1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функционирования ПВР</a:t>
                      </a:r>
                      <a:endParaRPr lang="ru-RU" sz="6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00" b="1" spc="-5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заместитель главы Администрации </a:t>
                      </a:r>
                      <a:r>
                        <a:rPr lang="ru-RU" sz="600" b="1" spc="-20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 района, по  социальным</a:t>
                      </a:r>
                      <a:r>
                        <a:rPr lang="ru-RU" sz="600" b="1" spc="-20" baseline="0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 вопросам</a:t>
                      </a:r>
                      <a:endParaRPr lang="ru-RU" sz="600" b="1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3208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600" b="1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8.</a:t>
                      </a:r>
                      <a:endParaRPr lang="ru-RU" sz="6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600" b="1" spc="-5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Служба информирования и оповещения </a:t>
                      </a:r>
                      <a:r>
                        <a:rPr lang="ru-RU" sz="600" b="1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населения</a:t>
                      </a:r>
                      <a:endParaRPr lang="ru-RU" sz="6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00" b="1" spc="-5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заместитель главы Администрации  </a:t>
                      </a:r>
                      <a:r>
                        <a:rPr lang="ru-RU" sz="600" b="1" spc="-20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 района, по  оперативному управлению</a:t>
                      </a:r>
                      <a:endParaRPr lang="ru-RU" sz="600" b="1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863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600" b="1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9.</a:t>
                      </a:r>
                      <a:endParaRPr lang="ru-RU" sz="6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600" b="1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Служба по оценке ущерба от ЧС и </a:t>
                      </a:r>
                      <a:r>
                        <a:rPr lang="ru-RU" sz="600" b="1" spc="-5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оказанию социальной помощи населению</a:t>
                      </a:r>
                      <a:endParaRPr lang="ru-RU" sz="6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00" b="1" spc="-5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заместитель главы Администрации  </a:t>
                      </a:r>
                      <a:r>
                        <a:rPr lang="ru-RU" sz="600" b="1" spc="-20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 района, по  социальным</a:t>
                      </a:r>
                      <a:r>
                        <a:rPr lang="ru-RU" sz="600" b="1" spc="-20" baseline="0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 вопросам</a:t>
                      </a:r>
                      <a:endParaRPr lang="ru-RU" sz="600" b="1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endParaRPr lang="ru-RU" sz="6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417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600" b="1" dirty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10.</a:t>
                      </a:r>
                      <a:endParaRPr lang="ru-RU" sz="6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600" b="1" spc="-5" dirty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Служба охраны общественного порядка и </a:t>
                      </a:r>
                      <a:r>
                        <a:rPr lang="ru-RU" sz="600" b="1" dirty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безопасности дорожного движения</a:t>
                      </a:r>
                      <a:endParaRPr lang="ru-RU" sz="6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00" b="1" spc="-5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заместитель главы Администрации  </a:t>
                      </a:r>
                      <a:r>
                        <a:rPr lang="ru-RU" sz="600" b="1" spc="-20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 района, по  оперативному управлению</a:t>
                      </a:r>
                      <a:endParaRPr lang="ru-RU" sz="600" b="1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endParaRPr lang="ru-RU" sz="6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417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600" b="1" dirty="0" smtClean="0">
                          <a:effectLst/>
                          <a:latin typeface="Times New Roman"/>
                          <a:ea typeface="Times New Roman"/>
                        </a:rPr>
                        <a:t>11</a:t>
                      </a:r>
                      <a:endParaRPr lang="ru-RU" sz="6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600" b="1" dirty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Служба охраны лесов от пожаров и </a:t>
                      </a:r>
                      <a:r>
                        <a:rPr lang="ru-RU" sz="600" b="1" spc="-5" dirty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защиты от вредителей и болезней леса</a:t>
                      </a:r>
                      <a:endParaRPr lang="ru-RU" sz="6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00" b="1" spc="-5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заместитель главы Администрации </a:t>
                      </a:r>
                      <a:r>
                        <a:rPr lang="ru-RU" sz="600" b="1" spc="-20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 района, по  оперативному управлению</a:t>
                      </a:r>
                      <a:endParaRPr lang="ru-RU" sz="600" b="1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417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600" b="1" dirty="0" smtClean="0">
                          <a:effectLst/>
                          <a:latin typeface="Times New Roman"/>
                          <a:ea typeface="Times New Roman"/>
                        </a:rPr>
                        <a:t>12</a:t>
                      </a:r>
                      <a:endParaRPr lang="ru-RU" sz="6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00" b="1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Служба по охране</a:t>
                      </a:r>
                      <a:r>
                        <a:rPr lang="ru-RU" sz="600" b="1" baseline="0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 окружающей среды, радиационной и химической защиты</a:t>
                      </a:r>
                      <a:endParaRPr lang="ru-RU" sz="600" b="1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endParaRPr lang="ru-RU" sz="6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00" b="1" spc="-5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заместитель главы Администрации </a:t>
                      </a:r>
                      <a:r>
                        <a:rPr lang="ru-RU" sz="600" b="1" spc="-20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 района, по  социальным</a:t>
                      </a:r>
                      <a:r>
                        <a:rPr lang="ru-RU" sz="600" b="1" spc="-20" baseline="0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 вопросам</a:t>
                      </a:r>
                      <a:endParaRPr lang="ru-RU" sz="600" b="1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endParaRPr lang="ru-RU" sz="6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9" name="Прямоугольник 18"/>
          <p:cNvSpPr/>
          <p:nvPr/>
        </p:nvSpPr>
        <p:spPr>
          <a:xfrm>
            <a:off x="4586486" y="7500958"/>
            <a:ext cx="2271514" cy="240451"/>
          </a:xfrm>
          <a:prstGeom prst="rect">
            <a:avLst/>
          </a:prstGeom>
          <a:gradFill flip="none" rotWithShape="1">
            <a:gsLst>
              <a:gs pos="0">
                <a:srgbClr val="EE047F">
                  <a:shade val="30000"/>
                  <a:satMod val="115000"/>
                </a:srgbClr>
              </a:gs>
              <a:gs pos="50000">
                <a:srgbClr val="EE047F">
                  <a:shade val="67500"/>
                  <a:satMod val="115000"/>
                </a:srgbClr>
              </a:gs>
              <a:gs pos="100000">
                <a:srgbClr val="EE047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/>
              <a:t>УВАЖАЕМЫЕ СОГРАЖДАНЕ</a:t>
            </a:r>
            <a:endParaRPr lang="en-US" sz="1000" b="1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4602097" y="7715272"/>
            <a:ext cx="2255903" cy="990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700"/>
              </a:lnSpc>
            </a:pPr>
            <a:r>
              <a:rPr lang="ru-RU" sz="8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По всем вопросам ненадлежащего исполнения законодательства Российской Федерации, нормативных правовых актов </a:t>
            </a:r>
            <a:r>
              <a:rPr lang="ru-RU" sz="800" b="1" i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Курьинского</a:t>
            </a:r>
            <a:r>
              <a:rPr lang="ru-RU" sz="8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8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района Алтайского края в вопросах профилактики, предупреждения, спасения и оказания помощи при возникновении чрезвычайных ситуаций и происшествий просим обращаться:</a:t>
            </a:r>
            <a:endParaRPr lang="ru-RU" sz="8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lnSpc>
                <a:spcPts val="700"/>
              </a:lnSpc>
            </a:pPr>
            <a:r>
              <a:rPr lang="ru-RU" sz="8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В ЕДДС </a:t>
            </a:r>
            <a:r>
              <a:rPr lang="ru-RU" sz="8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8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Администрации </a:t>
            </a:r>
            <a:r>
              <a:rPr lang="ru-RU" sz="800" b="1" i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Курьинского</a:t>
            </a:r>
            <a:r>
              <a:rPr lang="ru-RU" sz="8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8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района</a:t>
            </a:r>
            <a:endParaRPr lang="ru-RU" sz="8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lnSpc>
                <a:spcPts val="700"/>
              </a:lnSpc>
            </a:pPr>
            <a:r>
              <a:rPr lang="ru-RU" sz="8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Тел: </a:t>
            </a:r>
            <a:r>
              <a:rPr lang="ru-RU" sz="8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(8-385-76) 22-1-99</a:t>
            </a:r>
            <a:endParaRPr lang="ru-RU" sz="800" b="1" i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21" name="Picture 4" descr="Onf-logo.sv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322" y="8643966"/>
            <a:ext cx="476671" cy="39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Прямоугольник 21"/>
          <p:cNvSpPr/>
          <p:nvPr/>
        </p:nvSpPr>
        <p:spPr>
          <a:xfrm>
            <a:off x="5214950" y="8692594"/>
            <a:ext cx="1525861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700"/>
              </a:lnSpc>
            </a:pPr>
            <a:r>
              <a:rPr lang="ru-RU" sz="700" b="1" dirty="0"/>
              <a:t>В </a:t>
            </a:r>
            <a:r>
              <a:rPr lang="ru-RU" sz="700" b="1" dirty="0" smtClean="0"/>
              <a:t>региональный исполком </a:t>
            </a:r>
            <a:r>
              <a:rPr lang="ru-RU" sz="700" b="1" dirty="0"/>
              <a:t>Общероссийского народного фронта (ОНФ) в Алтайском крае</a:t>
            </a:r>
          </a:p>
          <a:p>
            <a:pPr>
              <a:lnSpc>
                <a:spcPts val="700"/>
              </a:lnSpc>
            </a:pPr>
            <a:r>
              <a:rPr lang="ru-RU" sz="700" b="1" dirty="0"/>
              <a:t>Тел: (</a:t>
            </a:r>
            <a:r>
              <a:rPr lang="ru-RU" sz="700" b="1" dirty="0" smtClean="0"/>
              <a:t>8-385-2) 20-07-13</a:t>
            </a:r>
            <a:endParaRPr lang="ru-RU" sz="700" b="1" dirty="0"/>
          </a:p>
        </p:txBody>
      </p:sp>
      <p:pic>
        <p:nvPicPr>
          <p:cNvPr id="23" name="Picture 1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2840" y="683568"/>
            <a:ext cx="1080120" cy="10233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17961" dir="2700000" algn="ctr" rotWithShape="0">
                    <a:srgbClr val="708688"/>
                  </a:outerShdw>
                </a:effectLst>
              </a14:hiddenEffects>
            </a:ext>
          </a:extLst>
        </p:spPr>
      </p:pic>
      <p:sp>
        <p:nvSpPr>
          <p:cNvPr id="24" name="Прямоугольник 23"/>
          <p:cNvSpPr/>
          <p:nvPr/>
        </p:nvSpPr>
        <p:spPr>
          <a:xfrm>
            <a:off x="0" y="2813392"/>
            <a:ext cx="2291117" cy="53447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/>
              <a:t>ЭКСТРЕННОЕ РЕАГИРОВАНИЕ НА ЧС И ПРОИСШЕСТВИЯ</a:t>
            </a:r>
            <a:endParaRPr lang="ru-RU" sz="1000" b="1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2289828" y="2813392"/>
            <a:ext cx="2316487" cy="549538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/>
              <a:t>ПРОГНОЗИРОВАНИЕ, ПРЕДУПРЕЖДЕНИЕ, ЛИКВИДАЦИЯ ЧС И ПРОИСШЕСТВИЙ</a:t>
            </a:r>
            <a:endParaRPr lang="ru-RU" sz="1000" b="1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4606316" y="2813392"/>
            <a:ext cx="2271438" cy="549538"/>
          </a:xfrm>
          <a:prstGeom prst="rect">
            <a:avLst/>
          </a:prstGeom>
          <a:gradFill flip="none" rotWithShape="1">
            <a:gsLst>
              <a:gs pos="0">
                <a:srgbClr val="009E47">
                  <a:shade val="30000"/>
                  <a:satMod val="115000"/>
                </a:srgbClr>
              </a:gs>
              <a:gs pos="50000">
                <a:srgbClr val="009E47">
                  <a:shade val="67500"/>
                  <a:satMod val="115000"/>
                </a:srgbClr>
              </a:gs>
              <a:gs pos="100000">
                <a:srgbClr val="009E4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/>
              <a:t>ЗАКРЕПЛЕНИЕ СЛУЖБ РСЧС ЗА РУКОВОДИТЕЛЯМИ АДМИНИСТРАЦИИ</a:t>
            </a:r>
            <a:endParaRPr lang="ru-RU" sz="1000" b="1" dirty="0"/>
          </a:p>
        </p:txBody>
      </p:sp>
      <p:graphicFrame>
        <p:nvGraphicFramePr>
          <p:cNvPr id="27" name="Таблица 2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807422842"/>
              </p:ext>
            </p:extLst>
          </p:nvPr>
        </p:nvGraphicFramePr>
        <p:xfrm>
          <a:off x="44624" y="7510542"/>
          <a:ext cx="2232247" cy="1463947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296144"/>
                <a:gridCol w="936103"/>
              </a:tblGrid>
              <a:tr h="112887">
                <a:tc>
                  <a:txBody>
                    <a:bodyPr/>
                    <a:lstStyle/>
                    <a:p>
                      <a:pPr indent="-1016000"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ru-RU" sz="700" b="1" u="none" strike="noStrike" dirty="0">
                          <a:effectLst/>
                          <a:latin typeface="Myriad Pro"/>
                          <a:ea typeface="Times New Roman"/>
                          <a:cs typeface="Sylfaen"/>
                        </a:rPr>
                        <a:t>Наименование службы</a:t>
                      </a:r>
                      <a:endParaRPr lang="ru-RU" sz="700" dirty="0">
                        <a:effectLst/>
                        <a:latin typeface="Sylfae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1016000"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ru-RU" sz="700" b="1" u="none" strike="noStrike">
                          <a:effectLst/>
                          <a:latin typeface="Myriad Pro"/>
                          <a:ea typeface="Times New Roman"/>
                          <a:cs typeface="Sylfaen"/>
                        </a:rPr>
                        <a:t>НОМЕР</a:t>
                      </a:r>
                      <a:endParaRPr lang="ru-RU" sz="700">
                        <a:effectLst/>
                        <a:latin typeface="Sylfae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7194">
                <a:tc>
                  <a:txBody>
                    <a:bodyPr/>
                    <a:lstStyle/>
                    <a:p>
                      <a:pPr indent="-10160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700" b="1" u="none" strike="noStrike" dirty="0" smtClean="0">
                          <a:effectLst/>
                          <a:latin typeface="Myriad Pro"/>
                          <a:ea typeface="Times New Roman"/>
                          <a:cs typeface="Sylfaen"/>
                        </a:rPr>
                        <a:t>ЕДДС Администрации </a:t>
                      </a:r>
                      <a:r>
                        <a:rPr lang="ru-RU" sz="700" b="1" u="none" strike="noStrike" dirty="0" err="1" smtClean="0">
                          <a:effectLst/>
                          <a:latin typeface="Myriad Pro"/>
                          <a:ea typeface="Times New Roman"/>
                          <a:cs typeface="Sylfaen"/>
                        </a:rPr>
                        <a:t>Курьинского</a:t>
                      </a:r>
                      <a:r>
                        <a:rPr lang="ru-RU" sz="700" b="1" u="none" strike="noStrike" dirty="0" smtClean="0">
                          <a:effectLst/>
                          <a:latin typeface="Myriad Pro"/>
                          <a:ea typeface="Times New Roman"/>
                          <a:cs typeface="Sylfaen"/>
                        </a:rPr>
                        <a:t> района</a:t>
                      </a:r>
                      <a:endParaRPr lang="ru-RU" sz="700" dirty="0">
                        <a:effectLst/>
                        <a:latin typeface="Sylfae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101600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700" b="1" u="none" strike="noStrike" dirty="0" smtClean="0">
                          <a:effectLst/>
                          <a:latin typeface="Myriad Pro"/>
                          <a:ea typeface="Times New Roman"/>
                          <a:cs typeface="Sylfaen"/>
                        </a:rPr>
                        <a:t>112, </a:t>
                      </a:r>
                      <a:r>
                        <a:rPr lang="ru-RU" sz="700" b="1" u="none" strike="noStrike" dirty="0">
                          <a:effectLst/>
                          <a:latin typeface="Myriad Pro"/>
                          <a:ea typeface="Times New Roman"/>
                          <a:cs typeface="Sylfaen"/>
                        </a:rPr>
                        <a:t> </a:t>
                      </a:r>
                      <a:r>
                        <a:rPr lang="ru-RU" sz="700" b="1" u="none" strike="noStrike" dirty="0" smtClean="0">
                          <a:effectLst/>
                          <a:latin typeface="Myriad Pro"/>
                          <a:ea typeface="Times New Roman"/>
                          <a:cs typeface="Sylfaen"/>
                        </a:rPr>
                        <a:t>                      (385-76) 22-1-99</a:t>
                      </a:r>
                      <a:endParaRPr lang="ru-RU" sz="700" dirty="0">
                        <a:effectLst/>
                        <a:latin typeface="Sylfae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7194">
                <a:tc>
                  <a:txBody>
                    <a:bodyPr/>
                    <a:lstStyle/>
                    <a:p>
                      <a:pPr indent="-10160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700" b="1" u="none" strike="noStrike" dirty="0">
                          <a:effectLst/>
                          <a:latin typeface="Myriad Pro"/>
                          <a:ea typeface="Times New Roman"/>
                          <a:cs typeface="Sylfaen"/>
                        </a:rPr>
                        <a:t>ДДС пожарной охраны</a:t>
                      </a:r>
                      <a:endParaRPr lang="ru-RU" sz="700" dirty="0">
                        <a:effectLst/>
                        <a:latin typeface="Sylfae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101600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700" b="1" u="none" strike="noStrike" dirty="0">
                          <a:effectLst/>
                          <a:latin typeface="Myriad Pro"/>
                          <a:ea typeface="Times New Roman"/>
                          <a:cs typeface="Sylfaen"/>
                        </a:rPr>
                        <a:t> </a:t>
                      </a:r>
                      <a:r>
                        <a:rPr lang="ru-RU" sz="700" b="1" u="none" strike="noStrike" dirty="0" smtClean="0">
                          <a:effectLst/>
                          <a:latin typeface="Myriad Pro"/>
                          <a:ea typeface="Times New Roman"/>
                          <a:cs typeface="Sylfaen"/>
                        </a:rPr>
                        <a:t>101,   112</a:t>
                      </a:r>
                      <a:endParaRPr lang="ru-RU" sz="700" dirty="0">
                        <a:effectLst/>
                        <a:latin typeface="Sylfae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7194">
                <a:tc>
                  <a:txBody>
                    <a:bodyPr/>
                    <a:lstStyle/>
                    <a:p>
                      <a:pPr indent="-10160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700" b="1" u="none" strike="noStrike" dirty="0">
                          <a:effectLst/>
                          <a:latin typeface="Myriad Pro"/>
                          <a:ea typeface="Times New Roman"/>
                          <a:cs typeface="Sylfaen"/>
                        </a:rPr>
                        <a:t>ДДС полиции</a:t>
                      </a:r>
                      <a:endParaRPr lang="ru-RU" sz="700" dirty="0">
                        <a:effectLst/>
                        <a:latin typeface="Sylfae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101600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700" b="1" u="none" strike="noStrike" dirty="0">
                          <a:effectLst/>
                          <a:latin typeface="Myriad Pro"/>
                          <a:ea typeface="Times New Roman"/>
                          <a:cs typeface="Sylfaen"/>
                        </a:rPr>
                        <a:t> </a:t>
                      </a:r>
                      <a:r>
                        <a:rPr lang="ru-RU" sz="700" b="1" u="none" strike="noStrike" dirty="0" smtClean="0">
                          <a:effectLst/>
                          <a:latin typeface="Myriad Pro"/>
                          <a:ea typeface="Times New Roman"/>
                          <a:cs typeface="Sylfaen"/>
                        </a:rPr>
                        <a:t>102,  112</a:t>
                      </a:r>
                      <a:endParaRPr lang="ru-RU" sz="700" dirty="0">
                        <a:effectLst/>
                        <a:latin typeface="Sylfae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457">
                <a:tc>
                  <a:txBody>
                    <a:bodyPr/>
                    <a:lstStyle/>
                    <a:p>
                      <a:pPr indent="-10160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700" b="1" u="none" strike="noStrike" dirty="0">
                          <a:effectLst/>
                          <a:latin typeface="Myriad Pro"/>
                          <a:ea typeface="Times New Roman"/>
                          <a:cs typeface="Sylfaen"/>
                        </a:rPr>
                        <a:t>ДДС скорой медицинской помощи</a:t>
                      </a:r>
                      <a:endParaRPr lang="ru-RU" sz="700" dirty="0">
                        <a:effectLst/>
                        <a:latin typeface="Sylfae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101600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700" b="1" u="none" strike="noStrike" dirty="0">
                          <a:effectLst/>
                          <a:latin typeface="Myriad Pro"/>
                          <a:ea typeface="Times New Roman"/>
                          <a:cs typeface="Sylfaen"/>
                        </a:rPr>
                        <a:t> </a:t>
                      </a:r>
                      <a:r>
                        <a:rPr lang="ru-RU" sz="700" b="1" u="none" strike="noStrike" dirty="0" smtClean="0">
                          <a:effectLst/>
                          <a:latin typeface="Myriad Pro"/>
                          <a:ea typeface="Times New Roman"/>
                          <a:cs typeface="Sylfaen"/>
                        </a:rPr>
                        <a:t>103,  112</a:t>
                      </a:r>
                      <a:endParaRPr lang="ru-RU" sz="700" dirty="0">
                        <a:effectLst/>
                        <a:latin typeface="Sylfae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457">
                <a:tc>
                  <a:txBody>
                    <a:bodyPr/>
                    <a:lstStyle/>
                    <a:p>
                      <a:pPr marL="0" marR="0" indent="-10160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700" b="1" u="none" strike="noStrike" dirty="0" smtClean="0">
                          <a:effectLst/>
                          <a:latin typeface="Myriad Pro"/>
                          <a:ea typeface="Times New Roman"/>
                          <a:cs typeface="Sylfaen"/>
                        </a:rPr>
                        <a:t>ДДС районных</a:t>
                      </a:r>
                      <a:r>
                        <a:rPr lang="ru-RU" sz="700" b="1" u="none" strike="noStrike" baseline="0" dirty="0" smtClean="0">
                          <a:effectLst/>
                          <a:latin typeface="Myriad Pro"/>
                          <a:ea typeface="Times New Roman"/>
                          <a:cs typeface="Sylfaen"/>
                        </a:rPr>
                        <a:t> электрических сетей</a:t>
                      </a:r>
                      <a:endParaRPr lang="ru-RU" sz="700" dirty="0" smtClean="0">
                        <a:effectLst/>
                        <a:latin typeface="Sylfae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01600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700" b="1" u="none" strike="noStrike" dirty="0" smtClean="0">
                          <a:effectLst/>
                          <a:latin typeface="Myriad Pro"/>
                          <a:ea typeface="Times New Roman"/>
                          <a:cs typeface="Sylfaen"/>
                        </a:rPr>
                        <a:t>(385-76) 22-5-04</a:t>
                      </a:r>
                      <a:endParaRPr lang="ru-RU" sz="700" dirty="0" smtClean="0">
                        <a:effectLst/>
                        <a:latin typeface="Sylfaen"/>
                        <a:ea typeface="Times New Roman"/>
                        <a:cs typeface="Times New Roman"/>
                      </a:endParaRPr>
                    </a:p>
                    <a:p>
                      <a:pPr indent="-101600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effectLst/>
                        <a:latin typeface="Sylfae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2982">
                <a:tc>
                  <a:txBody>
                    <a:bodyPr/>
                    <a:lstStyle/>
                    <a:p>
                      <a:pPr indent="-10160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700" b="1" u="none" strike="noStrike" dirty="0">
                          <a:effectLst/>
                          <a:latin typeface="Myriad Pro"/>
                          <a:ea typeface="Times New Roman"/>
                          <a:cs typeface="Sylfaen"/>
                        </a:rPr>
                        <a:t>ЦУКС ГУ МЧС РФ (реагирование в чрезвычайных ситуациях)</a:t>
                      </a:r>
                      <a:endParaRPr lang="ru-RU" sz="700" dirty="0">
                        <a:effectLst/>
                        <a:latin typeface="Sylfae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101600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700" b="1" u="none" strike="noStrike" dirty="0">
                          <a:effectLst/>
                          <a:latin typeface="Myriad Pro"/>
                          <a:ea typeface="Times New Roman"/>
                          <a:cs typeface="Sylfaen"/>
                        </a:rPr>
                        <a:t> </a:t>
                      </a:r>
                      <a:r>
                        <a:rPr lang="ru-RU" sz="700" b="1" u="none" strike="noStrike" dirty="0" smtClean="0">
                          <a:effectLst/>
                          <a:latin typeface="Myriad Pro"/>
                          <a:ea typeface="Times New Roman"/>
                          <a:cs typeface="Sylfaen"/>
                        </a:rPr>
                        <a:t>8-(385-2) 20-26-10</a:t>
                      </a:r>
                      <a:endParaRPr lang="ru-RU" sz="700" dirty="0">
                        <a:effectLst/>
                        <a:latin typeface="Sylfae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386210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470</TotalTime>
  <Words>849</Words>
  <Application>Microsoft Office PowerPoint</Application>
  <PresentationFormat>Экран (4:3)</PresentationFormat>
  <Paragraphs>102</Paragraphs>
  <Slides>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Слайд 1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(АК ГУ) Лабутина Т.Ф.</dc:creator>
  <cp:lastModifiedBy>Natali</cp:lastModifiedBy>
  <cp:revision>61</cp:revision>
  <dcterms:created xsi:type="dcterms:W3CDTF">2018-06-05T06:31:42Z</dcterms:created>
  <dcterms:modified xsi:type="dcterms:W3CDTF">2018-06-14T08:45:04Z</dcterms:modified>
</cp:coreProperties>
</file>